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370" r:id="rId3"/>
    <p:sldId id="362" r:id="rId4"/>
    <p:sldId id="372" r:id="rId5"/>
    <p:sldId id="374" r:id="rId6"/>
    <p:sldId id="375" r:id="rId7"/>
    <p:sldId id="376" r:id="rId8"/>
    <p:sldId id="377" r:id="rId9"/>
    <p:sldId id="385" r:id="rId10"/>
    <p:sldId id="391" r:id="rId11"/>
    <p:sldId id="392" r:id="rId12"/>
    <p:sldId id="393" r:id="rId13"/>
    <p:sldId id="394" r:id="rId14"/>
    <p:sldId id="395" r:id="rId15"/>
    <p:sldId id="397" r:id="rId16"/>
    <p:sldId id="396" r:id="rId17"/>
    <p:sldId id="398" r:id="rId18"/>
    <p:sldId id="399" r:id="rId19"/>
    <p:sldId id="413" r:id="rId20"/>
    <p:sldId id="409" r:id="rId21"/>
    <p:sldId id="410" r:id="rId22"/>
    <p:sldId id="411" r:id="rId23"/>
    <p:sldId id="412" r:id="rId24"/>
    <p:sldId id="400" r:id="rId25"/>
    <p:sldId id="401" r:id="rId26"/>
    <p:sldId id="407" r:id="rId27"/>
    <p:sldId id="408" r:id="rId28"/>
    <p:sldId id="405" r:id="rId29"/>
    <p:sldId id="406" r:id="rId30"/>
    <p:sldId id="404" r:id="rId31"/>
    <p:sldId id="389" r:id="rId32"/>
    <p:sldId id="390" r:id="rId33"/>
    <p:sldId id="378" r:id="rId34"/>
    <p:sldId id="379" r:id="rId35"/>
    <p:sldId id="414" r:id="rId36"/>
    <p:sldId id="380" r:id="rId37"/>
    <p:sldId id="381" r:id="rId38"/>
    <p:sldId id="382" r:id="rId39"/>
    <p:sldId id="383" r:id="rId40"/>
    <p:sldId id="384" r:id="rId41"/>
    <p:sldId id="415" r:id="rId42"/>
    <p:sldId id="386" r:id="rId43"/>
    <p:sldId id="387" r:id="rId44"/>
    <p:sldId id="416" r:id="rId45"/>
    <p:sldId id="303" r:id="rId46"/>
    <p:sldId id="317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7D00"/>
    <a:srgbClr val="C9A02E"/>
    <a:srgbClr val="0037A4"/>
    <a:srgbClr val="3691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16" autoAdjust="0"/>
    <p:restoredTop sz="89267" autoAdjust="0"/>
  </p:normalViewPr>
  <p:slideViewPr>
    <p:cSldViewPr snapToGrid="0" snapToObjects="1">
      <p:cViewPr>
        <p:scale>
          <a:sx n="125" d="100"/>
          <a:sy n="125" d="100"/>
        </p:scale>
        <p:origin x="-1288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2EDBC-8B13-9A47-AB07-113197C5AE6E}" type="datetimeFigureOut">
              <a:rPr lang="en-US" smtClean="0"/>
              <a:t>03/04/19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F943F5-CAE8-8249-8FC1-2ACE0225A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78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</a:t>
            </a:r>
            <a:r>
              <a:rPr lang="en-US" baseline="0" dirty="0" smtClean="0"/>
              <a:t> we know what we’re doing now?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43F5-CAE8-8249-8FC1-2ACE0225A9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6658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43F5-CAE8-8249-8FC1-2ACE0225A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76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43F5-CAE8-8249-8FC1-2ACE0225A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76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43F5-CAE8-8249-8FC1-2ACE0225A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76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43F5-CAE8-8249-8FC1-2ACE0225A9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76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43F5-CAE8-8249-8FC1-2ACE0225A9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766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43F5-CAE8-8249-8FC1-2ACE0225A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766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43F5-CAE8-8249-8FC1-2ACE0225A9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766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43F5-CAE8-8249-8FC1-2ACE0225A9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766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43F5-CAE8-8249-8FC1-2ACE0225A9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766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43F5-CAE8-8249-8FC1-2ACE0225A9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76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43F5-CAE8-8249-8FC1-2ACE0225A9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7797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43F5-CAE8-8249-8FC1-2ACE0225A9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766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43F5-CAE8-8249-8FC1-2ACE0225A9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766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43F5-CAE8-8249-8FC1-2ACE0225A9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766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43F5-CAE8-8249-8FC1-2ACE0225A9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766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43F5-CAE8-8249-8FC1-2ACE0225A9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766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43F5-CAE8-8249-8FC1-2ACE0225A9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766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43F5-CAE8-8249-8FC1-2ACE0225A9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766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43F5-CAE8-8249-8FC1-2ACE0225A9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766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43F5-CAE8-8249-8FC1-2ACE0225A99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766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43F5-CAE8-8249-8FC1-2ACE0225A99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76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43F5-CAE8-8249-8FC1-2ACE0225A9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7797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43F5-CAE8-8249-8FC1-2ACE0225A99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766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43F5-CAE8-8249-8FC1-2ACE0225A99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766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43F5-CAE8-8249-8FC1-2ACE0225A99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766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43F5-CAE8-8249-8FC1-2ACE0225A99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766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43F5-CAE8-8249-8FC1-2ACE0225A99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766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43F5-CAE8-8249-8FC1-2ACE0225A99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766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43F5-CAE8-8249-8FC1-2ACE0225A99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766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43F5-CAE8-8249-8FC1-2ACE0225A99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766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43F5-CAE8-8249-8FC1-2ACE0225A99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766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43F5-CAE8-8249-8FC1-2ACE0225A99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76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43F5-CAE8-8249-8FC1-2ACE0225A9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766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43F5-CAE8-8249-8FC1-2ACE0225A99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766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43F5-CAE8-8249-8FC1-2ACE0225A99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766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43F5-CAE8-8249-8FC1-2ACE0225A99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766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43F5-CAE8-8249-8FC1-2ACE0225A99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766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43F5-CAE8-8249-8FC1-2ACE0225A99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7667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43F5-CAE8-8249-8FC1-2ACE0225A99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6036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43F5-CAE8-8249-8FC1-2ACE0225A99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57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43F5-CAE8-8249-8FC1-2ACE0225A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76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43F5-CAE8-8249-8FC1-2ACE0225A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76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43F5-CAE8-8249-8FC1-2ACE0225A9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76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43F5-CAE8-8249-8FC1-2ACE0225A9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76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43F5-CAE8-8249-8FC1-2ACE0225A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76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3037B-533A-E241-9B2C-58620F1B3BBC}" type="datetimeFigureOut">
              <a:rPr lang="en-US" smtClean="0"/>
              <a:t>03/04/19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4D7A7-481A-3343-AF0F-F19BFDDE9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167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3037B-533A-E241-9B2C-58620F1B3BBC}" type="datetimeFigureOut">
              <a:rPr lang="en-US" smtClean="0"/>
              <a:t>03/04/19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4D7A7-481A-3343-AF0F-F19BFDDE9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242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3037B-533A-E241-9B2C-58620F1B3BBC}" type="datetimeFigureOut">
              <a:rPr lang="en-US" smtClean="0"/>
              <a:t>03/04/19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4D7A7-481A-3343-AF0F-F19BFDDE9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33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3037B-533A-E241-9B2C-58620F1B3BBC}" type="datetimeFigureOut">
              <a:rPr lang="en-US" smtClean="0"/>
              <a:t>03/04/19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4D7A7-481A-3343-AF0F-F19BFDDE9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98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3037B-533A-E241-9B2C-58620F1B3BBC}" type="datetimeFigureOut">
              <a:rPr lang="en-US" smtClean="0"/>
              <a:t>03/04/19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4D7A7-481A-3343-AF0F-F19BFDDE9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75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3037B-533A-E241-9B2C-58620F1B3BBC}" type="datetimeFigureOut">
              <a:rPr lang="en-US" smtClean="0"/>
              <a:t>03/04/19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4D7A7-481A-3343-AF0F-F19BFDDE9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392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3037B-533A-E241-9B2C-58620F1B3BBC}" type="datetimeFigureOut">
              <a:rPr lang="en-US" smtClean="0"/>
              <a:t>03/04/19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4D7A7-481A-3343-AF0F-F19BFDDE9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47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3037B-533A-E241-9B2C-58620F1B3BBC}" type="datetimeFigureOut">
              <a:rPr lang="en-US" smtClean="0"/>
              <a:t>03/04/19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4D7A7-481A-3343-AF0F-F19BFDDE9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777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3037B-533A-E241-9B2C-58620F1B3BBC}" type="datetimeFigureOut">
              <a:rPr lang="en-US" smtClean="0"/>
              <a:t>03/04/19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4D7A7-481A-3343-AF0F-F19BFDDE9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71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3037B-533A-E241-9B2C-58620F1B3BBC}" type="datetimeFigureOut">
              <a:rPr lang="en-US" smtClean="0"/>
              <a:t>03/04/19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4D7A7-481A-3343-AF0F-F19BFDDE9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912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3037B-533A-E241-9B2C-58620F1B3BBC}" type="datetimeFigureOut">
              <a:rPr lang="en-US" smtClean="0"/>
              <a:t>03/04/19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4D7A7-481A-3343-AF0F-F19BFDDE9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72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3037B-533A-E241-9B2C-58620F1B3BBC}" type="datetimeFigureOut">
              <a:rPr lang="en-US" smtClean="0"/>
              <a:t>03/04/19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4D7A7-481A-3343-AF0F-F19BFDDE9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58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0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4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4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4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67" y="4020661"/>
            <a:ext cx="4554355" cy="28373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10413"/>
            <a:ext cx="4572000" cy="68684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2230" y="268393"/>
            <a:ext cx="4005944" cy="3080274"/>
          </a:xfrm>
        </p:spPr>
        <p:txBody>
          <a:bodyPr>
            <a:noAutofit/>
          </a:bodyPr>
          <a:lstStyle/>
          <a:p>
            <a:r>
              <a:rPr lang="en-US" sz="3200" i="1" dirty="0">
                <a:solidFill>
                  <a:schemeClr val="bg1"/>
                </a:solidFill>
                <a:latin typeface="Palatino Linotype"/>
                <a:ea typeface="+mn-ea"/>
                <a:cs typeface="Palatino Linotype"/>
              </a:rPr>
              <a:t>None of us really knew what we were doing, we just made it up as we went </a:t>
            </a:r>
            <a:r>
              <a:rPr lang="en-US" sz="3200" i="1" dirty="0" smtClean="0">
                <a:solidFill>
                  <a:schemeClr val="bg1"/>
                </a:solidFill>
                <a:latin typeface="Palatino Linotype"/>
                <a:ea typeface="+mn-ea"/>
                <a:cs typeface="Palatino Linotype"/>
              </a:rPr>
              <a:t>along.</a:t>
            </a:r>
            <a:endParaRPr lang="en-US" sz="1600" i="1" dirty="0">
              <a:solidFill>
                <a:schemeClr val="bg1"/>
              </a:solidFill>
              <a:latin typeface="Palatino Linotype"/>
              <a:ea typeface="+mn-ea"/>
              <a:cs typeface="Palatino Linotype"/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1137798" y="3400931"/>
            <a:ext cx="6868413" cy="45723"/>
          </a:xfrm>
          <a:prstGeom prst="rect">
            <a:avLst/>
          </a:prstGeom>
          <a:solidFill>
            <a:srgbClr val="FA7D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0" y="2760375"/>
            <a:ext cx="4572000" cy="11868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i="1" dirty="0" smtClean="0">
                <a:solidFill>
                  <a:schemeClr val="bg1"/>
                </a:solidFill>
                <a:latin typeface="Palatino Linotype"/>
                <a:ea typeface="+mn-ea"/>
                <a:cs typeface="Palatino Linotype"/>
              </a:rPr>
              <a:t>(Part </a:t>
            </a:r>
            <a:r>
              <a:rPr lang="en-US" sz="2100" i="1" dirty="0" smtClean="0">
                <a:solidFill>
                  <a:schemeClr val="bg1"/>
                </a:solidFill>
                <a:latin typeface="Palatino Linotype"/>
                <a:ea typeface="+mn-ea"/>
                <a:cs typeface="Palatino Linotype"/>
              </a:rPr>
              <a:t>3 </a:t>
            </a:r>
            <a:r>
              <a:rPr lang="en-US" sz="2100" i="1" dirty="0" smtClean="0">
                <a:solidFill>
                  <a:schemeClr val="bg1"/>
                </a:solidFill>
                <a:latin typeface="Palatino Linotype"/>
                <a:ea typeface="+mn-ea"/>
                <a:cs typeface="Palatino Linotype"/>
              </a:rPr>
              <a:t>– </a:t>
            </a:r>
            <a:r>
              <a:rPr lang="en-US" sz="2100" i="1" dirty="0" smtClean="0">
                <a:solidFill>
                  <a:schemeClr val="bg1"/>
                </a:solidFill>
                <a:latin typeface="Palatino Linotype"/>
                <a:ea typeface="+mn-ea"/>
                <a:cs typeface="Palatino Linotype"/>
              </a:rPr>
              <a:t>Oh God, yes, there’s more)</a:t>
            </a:r>
            <a:endParaRPr lang="en-US" sz="2100" i="1" dirty="0">
              <a:solidFill>
                <a:schemeClr val="bg1"/>
              </a:solidFill>
              <a:latin typeface="Palatino Linotype"/>
              <a:ea typeface="+mn-ea"/>
              <a:cs typeface="Palatino Linotype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6257" y="4974178"/>
            <a:ext cx="3257889" cy="1732941"/>
          </a:xfrm>
        </p:spPr>
        <p:txBody>
          <a:bodyPr>
            <a:normAutofit/>
          </a:bodyPr>
          <a:lstStyle/>
          <a:p>
            <a:r>
              <a:rPr lang="en-US" sz="1800" i="1" dirty="0" smtClean="0">
                <a:solidFill>
                  <a:schemeClr val="bg1"/>
                </a:solidFill>
                <a:latin typeface="Palatino Linotype"/>
                <a:cs typeface="Palatino Linotype"/>
              </a:rPr>
              <a:t>We’re careering towards the end of the 1990s </a:t>
            </a:r>
            <a:r>
              <a:rPr lang="mr-IN" sz="1800" i="1" dirty="0" smtClean="0">
                <a:solidFill>
                  <a:schemeClr val="bg1"/>
                </a:solidFill>
                <a:latin typeface="Palatino Linotype"/>
                <a:cs typeface="Palatino Linotype"/>
              </a:rPr>
              <a:t>–</a:t>
            </a:r>
            <a:r>
              <a:rPr lang="en-US" sz="1800" i="1" dirty="0" smtClean="0">
                <a:solidFill>
                  <a:schemeClr val="bg1"/>
                </a:solidFill>
                <a:latin typeface="Palatino Linotype"/>
                <a:cs typeface="Palatino Linotype"/>
              </a:rPr>
              <a:t> what was happening in the UK Internet scene at the time?</a:t>
            </a:r>
            <a:endParaRPr lang="en-US" sz="1800" i="1" dirty="0" smtClean="0">
              <a:solidFill>
                <a:schemeClr val="bg1"/>
              </a:solidFill>
              <a:latin typeface="Palatino Linotype"/>
              <a:cs typeface="Palatino Linotype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57200" y="4301672"/>
            <a:ext cx="35242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 txBox="1">
            <a:spLocks/>
          </p:cNvSpPr>
          <p:nvPr/>
        </p:nvSpPr>
        <p:spPr>
          <a:xfrm>
            <a:off x="4549133" y="570502"/>
            <a:ext cx="4572010" cy="11868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i="1" dirty="0" smtClean="0">
                <a:solidFill>
                  <a:srgbClr val="002060"/>
                </a:solidFill>
                <a:latin typeface="Palatino Linotype"/>
                <a:ea typeface="+mn-ea"/>
                <a:cs typeface="Palatino Linotype"/>
              </a:rPr>
              <a:t>Paul Thornton</a:t>
            </a:r>
            <a:endParaRPr lang="en-US" sz="3500" i="1" dirty="0">
              <a:solidFill>
                <a:srgbClr val="002060"/>
              </a:solidFill>
              <a:latin typeface="Palatino Linotype"/>
              <a:ea typeface="+mn-ea"/>
              <a:cs typeface="Palatino Linotype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4572001" y="1065981"/>
            <a:ext cx="4572010" cy="1694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600" i="1" dirty="0">
              <a:solidFill>
                <a:srgbClr val="002060"/>
              </a:solidFill>
              <a:latin typeface="Palatino Linotype"/>
              <a:ea typeface="+mn-ea"/>
              <a:cs typeface="Palatino Linotype"/>
            </a:endParaRPr>
          </a:p>
          <a:p>
            <a:r>
              <a:rPr lang="en-US" sz="1800" i="1" dirty="0" smtClean="0">
                <a:solidFill>
                  <a:srgbClr val="002060"/>
                </a:solidFill>
                <a:latin typeface="Palatino Linotype"/>
                <a:ea typeface="+mn-ea"/>
                <a:cs typeface="Palatino Linotype"/>
              </a:rPr>
              <a:t>paul@prtsystems.ltd.uk</a:t>
            </a:r>
          </a:p>
          <a:p>
            <a:endParaRPr lang="en-US" sz="1600" i="1" dirty="0" smtClean="0">
              <a:solidFill>
                <a:srgbClr val="002060"/>
              </a:solidFill>
              <a:latin typeface="Palatino Linotype"/>
              <a:ea typeface="+mn-ea"/>
              <a:cs typeface="Palatino Linotype"/>
            </a:endParaRPr>
          </a:p>
          <a:p>
            <a:r>
              <a:rPr lang="en-US" sz="1800" i="1" dirty="0" smtClean="0">
                <a:solidFill>
                  <a:srgbClr val="FA7D00"/>
                </a:solidFill>
                <a:latin typeface="Palatino Linotype"/>
                <a:ea typeface="+mn-ea"/>
                <a:cs typeface="Palatino Linotype"/>
              </a:rPr>
              <a:t>UKNOF43</a:t>
            </a:r>
            <a:endParaRPr lang="en-US" sz="1800" i="1" dirty="0" smtClean="0">
              <a:solidFill>
                <a:srgbClr val="FA7D00"/>
              </a:solidFill>
              <a:latin typeface="Palatino Linotype"/>
              <a:ea typeface="+mn-ea"/>
              <a:cs typeface="Palatino Linotype"/>
            </a:endParaRPr>
          </a:p>
          <a:p>
            <a:r>
              <a:rPr lang="en-US" sz="1800" i="1" dirty="0" smtClean="0">
                <a:solidFill>
                  <a:srgbClr val="FA7D00"/>
                </a:solidFill>
                <a:latin typeface="Palatino Linotype"/>
                <a:ea typeface="+mn-ea"/>
                <a:cs typeface="Palatino Linotype"/>
              </a:rPr>
              <a:t>Manchester</a:t>
            </a:r>
          </a:p>
          <a:p>
            <a:r>
              <a:rPr lang="en-US" sz="1800" i="1" dirty="0">
                <a:solidFill>
                  <a:srgbClr val="FA7D00"/>
                </a:solidFill>
                <a:latin typeface="Palatino Linotype"/>
                <a:ea typeface="+mn-ea"/>
                <a:cs typeface="Palatino Linotype"/>
              </a:rPr>
              <a:t>9</a:t>
            </a:r>
            <a:r>
              <a:rPr lang="en-US" sz="1800" i="1" dirty="0" smtClean="0">
                <a:solidFill>
                  <a:srgbClr val="FA7D00"/>
                </a:solidFill>
                <a:latin typeface="Palatino Linotype"/>
                <a:ea typeface="+mn-ea"/>
                <a:cs typeface="Palatino Linotype"/>
              </a:rPr>
              <a:t> </a:t>
            </a:r>
            <a:r>
              <a:rPr lang="en-US" sz="1800" i="1" dirty="0" smtClean="0">
                <a:solidFill>
                  <a:srgbClr val="FA7D00"/>
                </a:solidFill>
                <a:latin typeface="Palatino Linotype"/>
                <a:ea typeface="+mn-ea"/>
                <a:cs typeface="Palatino Linotype"/>
              </a:rPr>
              <a:t>April </a:t>
            </a:r>
            <a:r>
              <a:rPr lang="en-US" sz="1800" i="1" dirty="0" smtClean="0">
                <a:solidFill>
                  <a:srgbClr val="FA7D00"/>
                </a:solidFill>
                <a:latin typeface="Palatino Linotype"/>
                <a:ea typeface="+mn-ea"/>
                <a:cs typeface="Palatino Linotype"/>
              </a:rPr>
              <a:t>2019</a:t>
            </a:r>
            <a:endParaRPr lang="en-US" sz="1800" i="1" dirty="0">
              <a:solidFill>
                <a:srgbClr val="FA7D00"/>
              </a:solidFill>
              <a:latin typeface="Palatino Linotype"/>
              <a:ea typeface="+mn-ea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301526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79"/>
    </mc:Choice>
    <mc:Fallback xmlns="">
      <p:transition xmlns:p14="http://schemas.microsoft.com/office/powerpoint/2010/main" spd="slow" advTm="3577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8400"/>
            <a:ext cx="8229600" cy="48506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 err="1" smtClean="0">
                <a:latin typeface="Palatino Linotype"/>
                <a:cs typeface="Palatino Linotype"/>
              </a:rPr>
              <a:t>BOO.com</a:t>
            </a:r>
            <a:r>
              <a:rPr lang="en-US" sz="3000" dirty="0" smtClean="0">
                <a:latin typeface="Palatino Linotype"/>
                <a:cs typeface="Palatino Linotype"/>
              </a:rPr>
              <a:t> </a:t>
            </a:r>
            <a:r>
              <a:rPr lang="mr-IN" sz="3000" dirty="0" smtClean="0">
                <a:latin typeface="Palatino Linotype"/>
                <a:cs typeface="Palatino Linotype"/>
              </a:rPr>
              <a:t>–</a:t>
            </a:r>
            <a:r>
              <a:rPr lang="en-US" sz="3000" dirty="0" smtClean="0">
                <a:latin typeface="Palatino Linotype"/>
                <a:cs typeface="Palatino Linotype"/>
              </a:rPr>
              <a:t> the poster child of the .com era </a:t>
            </a:r>
            <a:r>
              <a:rPr lang="mr-IN" sz="3000" dirty="0" smtClean="0">
                <a:latin typeface="Palatino Linotype"/>
                <a:cs typeface="Palatino Linotype"/>
              </a:rPr>
              <a:t>–</a:t>
            </a:r>
            <a:r>
              <a:rPr lang="en-US" sz="3000" dirty="0" smtClean="0">
                <a:latin typeface="Palatino Linotype"/>
                <a:cs typeface="Palatino Linotype"/>
              </a:rPr>
              <a:t> sprawled messily over several racks in a temporary area.</a:t>
            </a:r>
            <a:endParaRPr lang="en-US" sz="3000" dirty="0">
              <a:latin typeface="Palatino Linotype"/>
              <a:cs typeface="Palatino Linotype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9687"/>
            <a:ext cx="9144000" cy="6867686"/>
            <a:chOff x="0" y="-9687"/>
            <a:chExt cx="9144000" cy="6867686"/>
          </a:xfrm>
        </p:grpSpPr>
        <p:sp>
          <p:nvSpPr>
            <p:cNvPr id="5" name="Rectangle 4"/>
            <p:cNvSpPr/>
            <p:nvPr/>
          </p:nvSpPr>
          <p:spPr>
            <a:xfrm>
              <a:off x="0" y="6125028"/>
              <a:ext cx="9144000" cy="7329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-9687"/>
              <a:ext cx="9144000" cy="83700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114566"/>
              <a:ext cx="9144000" cy="45719"/>
            </a:xfrm>
            <a:prstGeom prst="rect">
              <a:avLst/>
            </a:prstGeom>
            <a:solidFill>
              <a:srgbClr val="FA7D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276224" y="6369652"/>
              <a:ext cx="2273300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PRTsystems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76224" y="6303739"/>
              <a:ext cx="257175" cy="279471"/>
              <a:chOff x="342900" y="93096"/>
              <a:chExt cx="257175" cy="27947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42900" y="93096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8625" y="186763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</p:grp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5903913" y="6351242"/>
              <a:ext cx="3240087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www.prtsystems.ltd.uk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232228" y="280831"/>
              <a:ext cx="6966858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Building a </a:t>
              </a:r>
              <a:r>
                <a:rPr lang="en-US" sz="3600" b="1" i="1" dirty="0" err="1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Datacentre</a:t>
              </a:r>
              <a:endParaRPr lang="en-US" sz="3600" b="1" i="1" dirty="0">
                <a:solidFill>
                  <a:schemeClr val="bg1"/>
                </a:solidFill>
                <a:latin typeface="Palatino Linotype"/>
                <a:ea typeface="+mn-ea"/>
                <a:cs typeface="Palatino Linotype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835" y="2310209"/>
            <a:ext cx="4796156" cy="359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4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4"/>
    </mc:Choice>
    <mc:Fallback xmlns="">
      <p:transition xmlns:p14="http://schemas.microsoft.com/office/powerpoint/2010/main" spd="slow" advTm="187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8400"/>
            <a:ext cx="8229600" cy="48506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 err="1" smtClean="0">
                <a:latin typeface="Palatino Linotype"/>
                <a:cs typeface="Palatino Linotype"/>
              </a:rPr>
              <a:t>BOO.com</a:t>
            </a:r>
            <a:r>
              <a:rPr lang="en-US" sz="3000" dirty="0" smtClean="0">
                <a:latin typeface="Palatino Linotype"/>
                <a:cs typeface="Palatino Linotype"/>
              </a:rPr>
              <a:t> </a:t>
            </a:r>
            <a:r>
              <a:rPr lang="mr-IN" sz="3000" dirty="0" smtClean="0">
                <a:latin typeface="Palatino Linotype"/>
                <a:cs typeface="Palatino Linotype"/>
              </a:rPr>
              <a:t>–</a:t>
            </a:r>
            <a:r>
              <a:rPr lang="en-US" sz="3000" dirty="0" smtClean="0">
                <a:latin typeface="Palatino Linotype"/>
                <a:cs typeface="Palatino Linotype"/>
              </a:rPr>
              <a:t> the poster child of the .com era </a:t>
            </a:r>
            <a:r>
              <a:rPr lang="mr-IN" sz="3000" dirty="0" smtClean="0">
                <a:latin typeface="Palatino Linotype"/>
                <a:cs typeface="Palatino Linotype"/>
              </a:rPr>
              <a:t>–</a:t>
            </a:r>
            <a:r>
              <a:rPr lang="en-US" sz="3000" dirty="0" smtClean="0">
                <a:latin typeface="Palatino Linotype"/>
                <a:cs typeface="Palatino Linotype"/>
              </a:rPr>
              <a:t> sprawled messily over several racks in a temporary area.</a:t>
            </a:r>
            <a:endParaRPr lang="en-US" sz="3000" dirty="0">
              <a:latin typeface="Palatino Linotype"/>
              <a:cs typeface="Palatino Linotype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9687"/>
            <a:ext cx="9144000" cy="6867686"/>
            <a:chOff x="0" y="-9687"/>
            <a:chExt cx="9144000" cy="6867686"/>
          </a:xfrm>
        </p:grpSpPr>
        <p:sp>
          <p:nvSpPr>
            <p:cNvPr id="5" name="Rectangle 4"/>
            <p:cNvSpPr/>
            <p:nvPr/>
          </p:nvSpPr>
          <p:spPr>
            <a:xfrm>
              <a:off x="0" y="6125028"/>
              <a:ext cx="9144000" cy="7329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-9687"/>
              <a:ext cx="9144000" cy="83700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114566"/>
              <a:ext cx="9144000" cy="45719"/>
            </a:xfrm>
            <a:prstGeom prst="rect">
              <a:avLst/>
            </a:prstGeom>
            <a:solidFill>
              <a:srgbClr val="FA7D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276224" y="6369652"/>
              <a:ext cx="2273300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PRTsystems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76224" y="6303739"/>
              <a:ext cx="257175" cy="279471"/>
              <a:chOff x="342900" y="93096"/>
              <a:chExt cx="257175" cy="27947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42900" y="93096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8625" y="186763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</p:grp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5903913" y="6351242"/>
              <a:ext cx="3240087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www.prtsystems.ltd.uk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232228" y="280831"/>
              <a:ext cx="6966858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Building a </a:t>
              </a:r>
              <a:r>
                <a:rPr lang="en-US" sz="3600" b="1" i="1" dirty="0" err="1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Datacentre</a:t>
              </a:r>
              <a:endParaRPr lang="en-US" sz="3600" b="1" i="1" dirty="0">
                <a:solidFill>
                  <a:schemeClr val="bg1"/>
                </a:solidFill>
                <a:latin typeface="Palatino Linotype"/>
                <a:ea typeface="+mn-ea"/>
                <a:cs typeface="Palatino Linotype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835" y="2310209"/>
            <a:ext cx="4796156" cy="359711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3709" y="3413760"/>
            <a:ext cx="30213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A7D00"/>
                </a:solidFill>
                <a:latin typeface="Palatino Linotype"/>
                <a:cs typeface="Palatino Linotype"/>
              </a:rPr>
              <a:t>All of this kit needed to be professionally cleaned to remove dust </a:t>
            </a:r>
            <a:r>
              <a:rPr lang="mr-IN" sz="2400" dirty="0" smtClean="0">
                <a:solidFill>
                  <a:srgbClr val="FA7D00"/>
                </a:solidFill>
                <a:latin typeface="Palatino Linotype"/>
                <a:cs typeface="Palatino Linotype"/>
              </a:rPr>
              <a:t>–</a:t>
            </a:r>
            <a:r>
              <a:rPr lang="en-US" sz="2400" dirty="0" smtClean="0">
                <a:solidFill>
                  <a:srgbClr val="FA7D00"/>
                </a:solidFill>
                <a:latin typeface="Palatino Linotype"/>
                <a:cs typeface="Palatino Linotype"/>
              </a:rPr>
              <a:t> at great expense.</a:t>
            </a:r>
            <a:endParaRPr lang="en-US" sz="2400" dirty="0">
              <a:solidFill>
                <a:srgbClr val="FA7D00"/>
              </a:solidFill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180327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4"/>
    </mc:Choice>
    <mc:Fallback xmlns="">
      <p:transition xmlns:p14="http://schemas.microsoft.com/office/powerpoint/2010/main" spd="slow" advTm="187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8400"/>
            <a:ext cx="8229600" cy="48506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 smtClean="0">
                <a:latin typeface="Palatino Linotype"/>
                <a:cs typeface="Palatino Linotype"/>
              </a:rPr>
              <a:t>What was the connectivity like?</a:t>
            </a:r>
          </a:p>
          <a:p>
            <a:pPr marL="0" indent="0">
              <a:buNone/>
            </a:pPr>
            <a:endParaRPr lang="en-US" sz="30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r>
              <a:rPr lang="en-US" sz="3000" dirty="0" smtClean="0">
                <a:latin typeface="Palatino Linotype"/>
                <a:cs typeface="Palatino Linotype"/>
              </a:rPr>
              <a:t>Initially, a single 45M circuit back to </a:t>
            </a:r>
            <a:r>
              <a:rPr lang="en-US" sz="3000" dirty="0" err="1" smtClean="0">
                <a:latin typeface="Palatino Linotype"/>
                <a:cs typeface="Palatino Linotype"/>
              </a:rPr>
              <a:t>Telehouse</a:t>
            </a:r>
            <a:r>
              <a:rPr lang="en-US" sz="3000" dirty="0" smtClean="0">
                <a:latin typeface="Palatino Linotype"/>
                <a:cs typeface="Palatino Linotype"/>
              </a:rPr>
              <a:t>, terminated on a 7204.  This was limiting.</a:t>
            </a:r>
          </a:p>
          <a:p>
            <a:pPr marL="0" indent="0">
              <a:buNone/>
            </a:pPr>
            <a:endParaRPr lang="en-US" sz="30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r>
              <a:rPr lang="en-US" sz="3000" dirty="0" smtClean="0">
                <a:latin typeface="Palatino Linotype"/>
                <a:cs typeface="Palatino Linotype"/>
              </a:rPr>
              <a:t>Diverse dark </a:t>
            </a:r>
            <a:r>
              <a:rPr lang="en-US" sz="3000" dirty="0" err="1" smtClean="0">
                <a:latin typeface="Palatino Linotype"/>
                <a:cs typeface="Palatino Linotype"/>
              </a:rPr>
              <a:t>fibre</a:t>
            </a:r>
            <a:r>
              <a:rPr lang="en-US" sz="3000" dirty="0" smtClean="0">
                <a:latin typeface="Palatino Linotype"/>
                <a:cs typeface="Palatino Linotype"/>
              </a:rPr>
              <a:t> installed back to </a:t>
            </a:r>
            <a:r>
              <a:rPr lang="en-US" sz="3000" dirty="0" err="1" smtClean="0">
                <a:latin typeface="Palatino Linotype"/>
                <a:cs typeface="Palatino Linotype"/>
              </a:rPr>
              <a:t>Telehouse</a:t>
            </a:r>
            <a:r>
              <a:rPr lang="en-US" sz="3000" dirty="0" smtClean="0">
                <a:latin typeface="Palatino Linotype"/>
                <a:cs typeface="Palatino Linotype"/>
              </a:rPr>
              <a:t> but the LHC </a:t>
            </a:r>
            <a:r>
              <a:rPr lang="en-US" sz="3000" dirty="0" err="1" smtClean="0">
                <a:latin typeface="Palatino Linotype"/>
                <a:cs typeface="Palatino Linotype"/>
              </a:rPr>
              <a:t>fibre</a:t>
            </a:r>
            <a:r>
              <a:rPr lang="en-US" sz="3000" dirty="0" smtClean="0">
                <a:latin typeface="Palatino Linotype"/>
                <a:cs typeface="Palatino Linotype"/>
              </a:rPr>
              <a:t> </a:t>
            </a:r>
            <a:r>
              <a:rPr lang="en-US" sz="3000" dirty="0" err="1" smtClean="0">
                <a:latin typeface="Palatino Linotype"/>
                <a:cs typeface="Palatino Linotype"/>
              </a:rPr>
              <a:t>PoP</a:t>
            </a:r>
            <a:r>
              <a:rPr lang="en-US" sz="3000" dirty="0" smtClean="0">
                <a:latin typeface="Palatino Linotype"/>
                <a:cs typeface="Palatino Linotype"/>
              </a:rPr>
              <a:t> not ready for it (this was all in the days of expensive SDH kit).</a:t>
            </a:r>
          </a:p>
          <a:p>
            <a:pPr marL="0" indent="0">
              <a:buNone/>
            </a:pPr>
            <a:endParaRPr lang="en-US" sz="3000" dirty="0">
              <a:latin typeface="Palatino Linotype"/>
              <a:cs typeface="Palatino Linotype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9687"/>
            <a:ext cx="9144000" cy="6867686"/>
            <a:chOff x="0" y="-9687"/>
            <a:chExt cx="9144000" cy="6867686"/>
          </a:xfrm>
        </p:grpSpPr>
        <p:sp>
          <p:nvSpPr>
            <p:cNvPr id="5" name="Rectangle 4"/>
            <p:cNvSpPr/>
            <p:nvPr/>
          </p:nvSpPr>
          <p:spPr>
            <a:xfrm>
              <a:off x="0" y="6125028"/>
              <a:ext cx="9144000" cy="7329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-9687"/>
              <a:ext cx="9144000" cy="83700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114566"/>
              <a:ext cx="9144000" cy="45719"/>
            </a:xfrm>
            <a:prstGeom prst="rect">
              <a:avLst/>
            </a:prstGeom>
            <a:solidFill>
              <a:srgbClr val="FA7D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276224" y="6369652"/>
              <a:ext cx="2273300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PRTsystems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76224" y="6303739"/>
              <a:ext cx="257175" cy="279471"/>
              <a:chOff x="342900" y="93096"/>
              <a:chExt cx="257175" cy="27947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42900" y="93096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8625" y="186763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</p:grp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5903913" y="6351242"/>
              <a:ext cx="3240087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www.prtsystems.ltd.uk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232228" y="280831"/>
              <a:ext cx="8241212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Building a </a:t>
              </a:r>
              <a:r>
                <a:rPr lang="en-US" sz="3600" b="1" i="1" dirty="0" err="1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Datacentre</a:t>
              </a:r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 </a:t>
              </a:r>
              <a:r>
                <a:rPr lang="mr-IN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–</a:t>
              </a:r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 Connectivity</a:t>
              </a:r>
              <a:endParaRPr lang="en-US" sz="3600" b="1" i="1" dirty="0">
                <a:solidFill>
                  <a:schemeClr val="bg1"/>
                </a:solidFill>
                <a:latin typeface="Palatino Linotype"/>
                <a:ea typeface="+mn-ea"/>
                <a:cs typeface="Palatino Linotyp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75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4"/>
    </mc:Choice>
    <mc:Fallback xmlns="">
      <p:transition xmlns:p14="http://schemas.microsoft.com/office/powerpoint/2010/main" spd="slow" advTm="187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8400"/>
            <a:ext cx="8229600" cy="48506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900" dirty="0" smtClean="0">
                <a:latin typeface="Palatino Linotype"/>
                <a:cs typeface="Palatino Linotype"/>
              </a:rPr>
              <a:t>So we did what any impatient engineer would do...</a:t>
            </a:r>
          </a:p>
          <a:p>
            <a:pPr marL="0" indent="0">
              <a:buNone/>
            </a:pPr>
            <a:endParaRPr lang="en-US" sz="29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r>
              <a:rPr lang="en-US" sz="2900" dirty="0" smtClean="0">
                <a:latin typeface="Palatino Linotype"/>
                <a:cs typeface="Palatino Linotype"/>
              </a:rPr>
              <a:t>I stole a pair of dark </a:t>
            </a:r>
            <a:r>
              <a:rPr lang="en-US" sz="2900" dirty="0" err="1" smtClean="0">
                <a:latin typeface="Palatino Linotype"/>
                <a:cs typeface="Palatino Linotype"/>
              </a:rPr>
              <a:t>fibres</a:t>
            </a:r>
            <a:r>
              <a:rPr lang="en-US" sz="2900" dirty="0" smtClean="0">
                <a:latin typeface="Palatino Linotype"/>
                <a:cs typeface="Palatino Linotype"/>
              </a:rPr>
              <a:t> and lit it at 1G Ethernet back to </a:t>
            </a:r>
            <a:r>
              <a:rPr lang="en-US" sz="2900" dirty="0" err="1" smtClean="0">
                <a:latin typeface="Palatino Linotype"/>
                <a:cs typeface="Palatino Linotype"/>
              </a:rPr>
              <a:t>Telehouse</a:t>
            </a:r>
            <a:r>
              <a:rPr lang="en-US" sz="2900" dirty="0" smtClean="0">
                <a:latin typeface="Palatino Linotype"/>
                <a:cs typeface="Palatino Linotype"/>
              </a:rPr>
              <a:t>.  Connectivity at &gt;45M solved for the time being.</a:t>
            </a:r>
          </a:p>
          <a:p>
            <a:pPr marL="0" indent="0">
              <a:buNone/>
            </a:pPr>
            <a:endParaRPr lang="en-US" sz="29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r>
              <a:rPr lang="en-US" sz="2900" dirty="0" smtClean="0">
                <a:latin typeface="Palatino Linotype"/>
                <a:cs typeface="Palatino Linotype"/>
              </a:rPr>
              <a:t>The PSI </a:t>
            </a:r>
            <a:r>
              <a:rPr lang="en-US" sz="2900" dirty="0" err="1" smtClean="0">
                <a:latin typeface="Palatino Linotype"/>
                <a:cs typeface="Palatino Linotype"/>
              </a:rPr>
              <a:t>fibre</a:t>
            </a:r>
            <a:r>
              <a:rPr lang="en-US" sz="2900" dirty="0" smtClean="0">
                <a:latin typeface="Palatino Linotype"/>
                <a:cs typeface="Palatino Linotype"/>
              </a:rPr>
              <a:t> NOC were not happy that their </a:t>
            </a:r>
            <a:r>
              <a:rPr lang="en-US" sz="2900" dirty="0" err="1" smtClean="0">
                <a:latin typeface="Palatino Linotype"/>
                <a:cs typeface="Palatino Linotype"/>
              </a:rPr>
              <a:t>fibre</a:t>
            </a:r>
            <a:r>
              <a:rPr lang="en-US" sz="2900" dirty="0" smtClean="0">
                <a:latin typeface="Palatino Linotype"/>
                <a:cs typeface="Palatino Linotype"/>
              </a:rPr>
              <a:t> had been re-purposed, but they were in Canada so distance was on our side!</a:t>
            </a:r>
          </a:p>
          <a:p>
            <a:pPr marL="0" indent="0">
              <a:buNone/>
            </a:pPr>
            <a:endParaRPr lang="en-US" sz="2900" dirty="0">
              <a:latin typeface="Palatino Linotype"/>
              <a:cs typeface="Palatino Linotype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9687"/>
            <a:ext cx="9144000" cy="6867686"/>
            <a:chOff x="0" y="-9687"/>
            <a:chExt cx="9144000" cy="6867686"/>
          </a:xfrm>
        </p:grpSpPr>
        <p:sp>
          <p:nvSpPr>
            <p:cNvPr id="5" name="Rectangle 4"/>
            <p:cNvSpPr/>
            <p:nvPr/>
          </p:nvSpPr>
          <p:spPr>
            <a:xfrm>
              <a:off x="0" y="6125028"/>
              <a:ext cx="9144000" cy="7329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-9687"/>
              <a:ext cx="9144000" cy="83700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114566"/>
              <a:ext cx="9144000" cy="45719"/>
            </a:xfrm>
            <a:prstGeom prst="rect">
              <a:avLst/>
            </a:prstGeom>
            <a:solidFill>
              <a:srgbClr val="FA7D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276224" y="6369652"/>
              <a:ext cx="2273300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PRTsystems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76224" y="6303739"/>
              <a:ext cx="257175" cy="279471"/>
              <a:chOff x="342900" y="93096"/>
              <a:chExt cx="257175" cy="27947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42900" y="93096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8625" y="186763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</p:grp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5903913" y="6351242"/>
              <a:ext cx="3240087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www.prtsystems.ltd.uk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232228" y="280831"/>
              <a:ext cx="8525692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Building a </a:t>
              </a:r>
              <a:r>
                <a:rPr lang="en-US" sz="3600" b="1" i="1" dirty="0" err="1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Datacentre</a:t>
              </a:r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 </a:t>
              </a:r>
              <a:r>
                <a:rPr lang="mr-IN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–</a:t>
              </a:r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 Connectivity</a:t>
              </a:r>
              <a:endParaRPr lang="en-US" sz="3600" b="1" i="1" dirty="0">
                <a:solidFill>
                  <a:schemeClr val="bg1"/>
                </a:solidFill>
                <a:latin typeface="Palatino Linotype"/>
                <a:ea typeface="+mn-ea"/>
                <a:cs typeface="Palatino Linotyp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136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4"/>
    </mc:Choice>
    <mc:Fallback xmlns="">
      <p:transition xmlns:p14="http://schemas.microsoft.com/office/powerpoint/2010/main" spd="slow" advTm="187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8400"/>
            <a:ext cx="8229600" cy="48506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 smtClean="0">
                <a:latin typeface="Palatino Linotype"/>
                <a:cs typeface="Palatino Linotype"/>
              </a:rPr>
              <a:t>What was the network infrastructure?</a:t>
            </a:r>
          </a:p>
          <a:p>
            <a:pPr marL="0" indent="0">
              <a:buNone/>
            </a:pPr>
            <a:endParaRPr lang="en-US" sz="30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r>
              <a:rPr lang="en-US" sz="3000" dirty="0" smtClean="0">
                <a:latin typeface="Palatino Linotype"/>
                <a:cs typeface="Palatino Linotype"/>
              </a:rPr>
              <a:t>DC design placed it in its own AS, as a downstream customer of PSI.</a:t>
            </a:r>
          </a:p>
          <a:p>
            <a:pPr marL="0" indent="0">
              <a:buNone/>
            </a:pPr>
            <a:endParaRPr lang="en-US" sz="30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r>
              <a:rPr lang="en-US" sz="3000" dirty="0" smtClean="0">
                <a:latin typeface="Palatino Linotype"/>
                <a:cs typeface="Palatino Linotype"/>
              </a:rPr>
              <a:t>Cisco GSR (12000) as border routers.</a:t>
            </a:r>
          </a:p>
          <a:p>
            <a:pPr marL="0" indent="0">
              <a:buNone/>
            </a:pPr>
            <a:endParaRPr lang="en-US" sz="30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r>
              <a:rPr lang="en-US" sz="3000" dirty="0" smtClean="0">
                <a:latin typeface="Palatino Linotype"/>
                <a:cs typeface="Palatino Linotype"/>
              </a:rPr>
              <a:t>Extreme switching layer below them.</a:t>
            </a:r>
          </a:p>
          <a:p>
            <a:pPr marL="0" indent="0">
              <a:buNone/>
            </a:pPr>
            <a:endParaRPr lang="en-US" sz="3000" dirty="0">
              <a:latin typeface="Palatino Linotype"/>
              <a:cs typeface="Palatino Linotype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9687"/>
            <a:ext cx="9144000" cy="6867686"/>
            <a:chOff x="0" y="-9687"/>
            <a:chExt cx="9144000" cy="6867686"/>
          </a:xfrm>
        </p:grpSpPr>
        <p:sp>
          <p:nvSpPr>
            <p:cNvPr id="5" name="Rectangle 4"/>
            <p:cNvSpPr/>
            <p:nvPr/>
          </p:nvSpPr>
          <p:spPr>
            <a:xfrm>
              <a:off x="0" y="6125028"/>
              <a:ext cx="9144000" cy="7329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-9687"/>
              <a:ext cx="9144000" cy="83700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114566"/>
              <a:ext cx="9144000" cy="45719"/>
            </a:xfrm>
            <a:prstGeom prst="rect">
              <a:avLst/>
            </a:prstGeom>
            <a:solidFill>
              <a:srgbClr val="FA7D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276224" y="6369652"/>
              <a:ext cx="2273300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PRTsystems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76224" y="6303739"/>
              <a:ext cx="257175" cy="279471"/>
              <a:chOff x="342900" y="93096"/>
              <a:chExt cx="257175" cy="27947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42900" y="93096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8625" y="186763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</p:grp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5903913" y="6351242"/>
              <a:ext cx="3240087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www.prtsystems.ltd.uk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232228" y="280831"/>
              <a:ext cx="8454572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Building a </a:t>
              </a:r>
              <a:r>
                <a:rPr lang="en-US" sz="3600" b="1" i="1" dirty="0" err="1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Datacentre</a:t>
              </a:r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 </a:t>
              </a:r>
              <a:r>
                <a:rPr lang="mr-IN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–</a:t>
              </a:r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 Network</a:t>
              </a:r>
              <a:endParaRPr lang="en-US" sz="3600" b="1" i="1" dirty="0">
                <a:solidFill>
                  <a:schemeClr val="bg1"/>
                </a:solidFill>
                <a:latin typeface="Palatino Linotype"/>
                <a:ea typeface="+mn-ea"/>
                <a:cs typeface="Palatino Linotyp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136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4"/>
    </mc:Choice>
    <mc:Fallback xmlns="">
      <p:transition xmlns:p14="http://schemas.microsoft.com/office/powerpoint/2010/main" spd="slow" advTm="187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8400"/>
            <a:ext cx="8229600" cy="48506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 smtClean="0">
                <a:latin typeface="Palatino Linotype"/>
                <a:cs typeface="Palatino Linotype"/>
              </a:rPr>
              <a:t>The GSR was a beast for the time </a:t>
            </a:r>
            <a:r>
              <a:rPr lang="mr-IN" sz="3000" dirty="0" smtClean="0">
                <a:latin typeface="Palatino Linotype"/>
                <a:cs typeface="Palatino Linotype"/>
              </a:rPr>
              <a:t>–</a:t>
            </a:r>
            <a:r>
              <a:rPr lang="en-US" sz="3000" dirty="0" smtClean="0">
                <a:latin typeface="Palatino Linotype"/>
                <a:cs typeface="Palatino Linotype"/>
              </a:rPr>
              <a:t> 2.4Gbit/sec capacity backplane.</a:t>
            </a:r>
          </a:p>
          <a:p>
            <a:pPr marL="0" indent="0">
              <a:buNone/>
            </a:pPr>
            <a:endParaRPr lang="en-US" sz="3000" dirty="0">
              <a:latin typeface="Palatino Linotype"/>
              <a:cs typeface="Palatino Linotype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9687"/>
            <a:ext cx="9144000" cy="6867686"/>
            <a:chOff x="0" y="-9687"/>
            <a:chExt cx="9144000" cy="6867686"/>
          </a:xfrm>
        </p:grpSpPr>
        <p:sp>
          <p:nvSpPr>
            <p:cNvPr id="5" name="Rectangle 4"/>
            <p:cNvSpPr/>
            <p:nvPr/>
          </p:nvSpPr>
          <p:spPr>
            <a:xfrm>
              <a:off x="0" y="6125028"/>
              <a:ext cx="9144000" cy="7329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-9687"/>
              <a:ext cx="9144000" cy="83700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114566"/>
              <a:ext cx="9144000" cy="45719"/>
            </a:xfrm>
            <a:prstGeom prst="rect">
              <a:avLst/>
            </a:prstGeom>
            <a:solidFill>
              <a:srgbClr val="FA7D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276224" y="6369652"/>
              <a:ext cx="2273300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PRTsystems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76224" y="6303739"/>
              <a:ext cx="257175" cy="279471"/>
              <a:chOff x="342900" y="93096"/>
              <a:chExt cx="257175" cy="27947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42900" y="93096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8625" y="186763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</p:grp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5903913" y="6351242"/>
              <a:ext cx="3240087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www.prtsystems.ltd.uk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232228" y="280831"/>
              <a:ext cx="8180252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Building a </a:t>
              </a:r>
              <a:r>
                <a:rPr lang="en-US" sz="3600" b="1" i="1" dirty="0" err="1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Datacentre</a:t>
              </a:r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 </a:t>
              </a:r>
              <a:r>
                <a:rPr lang="mr-IN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–</a:t>
              </a:r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 Network</a:t>
              </a:r>
              <a:endParaRPr lang="en-US" sz="3600" b="1" i="1" dirty="0">
                <a:solidFill>
                  <a:schemeClr val="bg1"/>
                </a:solidFill>
                <a:latin typeface="Palatino Linotype"/>
                <a:ea typeface="+mn-ea"/>
                <a:cs typeface="Palatino Linotype"/>
              </a:endParaRPr>
            </a:p>
          </p:txBody>
        </p:sp>
      </p:grpSp>
      <p:pic>
        <p:nvPicPr>
          <p:cNvPr id="2" name="Picture 1" descr="Screen Shot 2019-04-08 at 11.01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056" y="1908396"/>
            <a:ext cx="3499104" cy="402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54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4"/>
    </mc:Choice>
    <mc:Fallback xmlns="">
      <p:transition xmlns:p14="http://schemas.microsoft.com/office/powerpoint/2010/main" spd="slow" advTm="187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8400"/>
            <a:ext cx="8229600" cy="48506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 smtClean="0">
                <a:latin typeface="Palatino Linotype"/>
                <a:cs typeface="Palatino Linotype"/>
              </a:rPr>
              <a:t>The GSR was a beast for the time </a:t>
            </a:r>
            <a:r>
              <a:rPr lang="mr-IN" sz="3000" dirty="0" smtClean="0">
                <a:latin typeface="Palatino Linotype"/>
                <a:cs typeface="Palatino Linotype"/>
              </a:rPr>
              <a:t>–</a:t>
            </a:r>
            <a:r>
              <a:rPr lang="en-US" sz="3000" dirty="0" smtClean="0">
                <a:latin typeface="Palatino Linotype"/>
                <a:cs typeface="Palatino Linotype"/>
              </a:rPr>
              <a:t> 2.4Gbit/sec capacity backplane.</a:t>
            </a:r>
          </a:p>
          <a:p>
            <a:pPr marL="0" indent="0">
              <a:buNone/>
            </a:pPr>
            <a:endParaRPr lang="en-US" sz="3000" dirty="0">
              <a:latin typeface="Palatino Linotype"/>
              <a:cs typeface="Palatino Linotype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9687"/>
            <a:ext cx="9144000" cy="6867686"/>
            <a:chOff x="0" y="-9687"/>
            <a:chExt cx="9144000" cy="6867686"/>
          </a:xfrm>
        </p:grpSpPr>
        <p:sp>
          <p:nvSpPr>
            <p:cNvPr id="5" name="Rectangle 4"/>
            <p:cNvSpPr/>
            <p:nvPr/>
          </p:nvSpPr>
          <p:spPr>
            <a:xfrm>
              <a:off x="0" y="6125028"/>
              <a:ext cx="9144000" cy="7329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-9687"/>
              <a:ext cx="9144000" cy="83700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114566"/>
              <a:ext cx="9144000" cy="45719"/>
            </a:xfrm>
            <a:prstGeom prst="rect">
              <a:avLst/>
            </a:prstGeom>
            <a:solidFill>
              <a:srgbClr val="FA7D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276224" y="6369652"/>
              <a:ext cx="2273300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PRTsystems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76224" y="6303739"/>
              <a:ext cx="257175" cy="279471"/>
              <a:chOff x="342900" y="93096"/>
              <a:chExt cx="257175" cy="27947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42900" y="93096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8625" y="186763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</p:grp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5903913" y="6351242"/>
              <a:ext cx="3240087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www.prtsystems.ltd.uk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232228" y="280831"/>
              <a:ext cx="8241212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Building a </a:t>
              </a:r>
              <a:r>
                <a:rPr lang="en-US" sz="3600" b="1" i="1" dirty="0" err="1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Datacentre</a:t>
              </a:r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 </a:t>
              </a:r>
              <a:r>
                <a:rPr lang="mr-IN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–</a:t>
              </a:r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 Network</a:t>
              </a:r>
              <a:endParaRPr lang="en-US" sz="3600" b="1" i="1" dirty="0">
                <a:solidFill>
                  <a:schemeClr val="bg1"/>
                </a:solidFill>
                <a:latin typeface="Palatino Linotype"/>
                <a:ea typeface="+mn-ea"/>
                <a:cs typeface="Palatino Linotype"/>
              </a:endParaRPr>
            </a:p>
          </p:txBody>
        </p:sp>
      </p:grpSp>
      <p:pic>
        <p:nvPicPr>
          <p:cNvPr id="2" name="Picture 1" descr="Screen Shot 2019-04-08 at 11.01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056" y="1908396"/>
            <a:ext cx="3499104" cy="40250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582763"/>
            <a:ext cx="382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A7D00"/>
                </a:solidFill>
                <a:latin typeface="Palatino Linotype"/>
                <a:cs typeface="Palatino Linotype"/>
              </a:rPr>
              <a:t>3x one port STM-4 cards</a:t>
            </a:r>
            <a:endParaRPr lang="en-US" sz="2400" dirty="0">
              <a:solidFill>
                <a:srgbClr val="FA7D00"/>
              </a:solidFill>
              <a:latin typeface="Palatino Linotype"/>
              <a:cs typeface="Palatino Linotyp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2439" y="3096458"/>
            <a:ext cx="387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A7D00"/>
                </a:solidFill>
                <a:latin typeface="Palatino Linotype"/>
                <a:cs typeface="Palatino Linotype"/>
              </a:rPr>
              <a:t>2x one port Gig-E cards</a:t>
            </a:r>
            <a:endParaRPr lang="en-US" sz="2400" dirty="0">
              <a:solidFill>
                <a:srgbClr val="FA7D00"/>
              </a:solidFill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394019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4"/>
    </mc:Choice>
    <mc:Fallback xmlns="">
      <p:transition xmlns:p14="http://schemas.microsoft.com/office/powerpoint/2010/main" spd="slow" advTm="187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8400"/>
            <a:ext cx="8229600" cy="48506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 smtClean="0">
                <a:latin typeface="Palatino Linotype"/>
                <a:cs typeface="Palatino Linotype"/>
              </a:rPr>
              <a:t>The GSR was a beast for the time </a:t>
            </a:r>
            <a:r>
              <a:rPr lang="mr-IN" sz="3000" dirty="0" smtClean="0">
                <a:latin typeface="Palatino Linotype"/>
                <a:cs typeface="Palatino Linotype"/>
              </a:rPr>
              <a:t>–</a:t>
            </a:r>
            <a:r>
              <a:rPr lang="en-US" sz="3000" dirty="0" smtClean="0">
                <a:latin typeface="Palatino Linotype"/>
                <a:cs typeface="Palatino Linotype"/>
              </a:rPr>
              <a:t> 2.4Gbit/sec capacity backplane.</a:t>
            </a:r>
          </a:p>
          <a:p>
            <a:pPr marL="0" indent="0">
              <a:buNone/>
            </a:pPr>
            <a:endParaRPr lang="en-US" sz="3000" dirty="0">
              <a:latin typeface="Palatino Linotype"/>
              <a:cs typeface="Palatino Linotype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9687"/>
            <a:ext cx="9144000" cy="6867686"/>
            <a:chOff x="0" y="-9687"/>
            <a:chExt cx="9144000" cy="6867686"/>
          </a:xfrm>
        </p:grpSpPr>
        <p:sp>
          <p:nvSpPr>
            <p:cNvPr id="5" name="Rectangle 4"/>
            <p:cNvSpPr/>
            <p:nvPr/>
          </p:nvSpPr>
          <p:spPr>
            <a:xfrm>
              <a:off x="0" y="6125028"/>
              <a:ext cx="9144000" cy="7329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-9687"/>
              <a:ext cx="9144000" cy="83700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114566"/>
              <a:ext cx="9144000" cy="45719"/>
            </a:xfrm>
            <a:prstGeom prst="rect">
              <a:avLst/>
            </a:prstGeom>
            <a:solidFill>
              <a:srgbClr val="FA7D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276224" y="6369652"/>
              <a:ext cx="2273300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PRTsystems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76224" y="6303739"/>
              <a:ext cx="257175" cy="279471"/>
              <a:chOff x="342900" y="93096"/>
              <a:chExt cx="257175" cy="27947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42900" y="93096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8625" y="186763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</p:grp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5903913" y="6351242"/>
              <a:ext cx="3240087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www.prtsystems.ltd.uk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232228" y="280831"/>
              <a:ext cx="8068492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Building a </a:t>
              </a:r>
              <a:r>
                <a:rPr lang="en-US" sz="3600" b="1" i="1" dirty="0" err="1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Datacentre</a:t>
              </a:r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 </a:t>
              </a:r>
              <a:r>
                <a:rPr lang="mr-IN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–</a:t>
              </a:r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 Network</a:t>
              </a:r>
              <a:endParaRPr lang="en-US" sz="3600" b="1" i="1" dirty="0">
                <a:solidFill>
                  <a:schemeClr val="bg1"/>
                </a:solidFill>
                <a:latin typeface="Palatino Linotype"/>
                <a:ea typeface="+mn-ea"/>
                <a:cs typeface="Palatino Linotype"/>
              </a:endParaRPr>
            </a:p>
          </p:txBody>
        </p:sp>
      </p:grpSp>
      <p:pic>
        <p:nvPicPr>
          <p:cNvPr id="2" name="Picture 1" descr="Screen Shot 2019-04-08 at 11.01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056" y="1908396"/>
            <a:ext cx="3499104" cy="40250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582763"/>
            <a:ext cx="382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A7D00"/>
                </a:solidFill>
                <a:latin typeface="Palatino Linotype"/>
                <a:cs typeface="Palatino Linotype"/>
              </a:rPr>
              <a:t>3x one port STM-4 cards</a:t>
            </a:r>
            <a:endParaRPr lang="en-US" sz="2400" dirty="0">
              <a:solidFill>
                <a:srgbClr val="FA7D00"/>
              </a:solidFill>
              <a:latin typeface="Palatino Linotype"/>
              <a:cs typeface="Palatino Linotyp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2439" y="3096458"/>
            <a:ext cx="387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A7D00"/>
                </a:solidFill>
                <a:latin typeface="Palatino Linotype"/>
                <a:cs typeface="Palatino Linotype"/>
              </a:rPr>
              <a:t>2x one port Gig-E cards</a:t>
            </a:r>
            <a:endParaRPr lang="en-US" sz="2400" dirty="0">
              <a:solidFill>
                <a:srgbClr val="FA7D00"/>
              </a:solidFill>
              <a:latin typeface="Palatino Linotype"/>
              <a:cs typeface="Palatino Linotype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116320" y="4754880"/>
            <a:ext cx="609600" cy="579120"/>
          </a:xfrm>
          <a:prstGeom prst="ellipse">
            <a:avLst/>
          </a:prstGeom>
          <a:noFill/>
          <a:ln w="762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72439" y="3899098"/>
            <a:ext cx="38760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A7D00"/>
                </a:solidFill>
                <a:latin typeface="Palatino Linotype"/>
                <a:cs typeface="Palatino Linotype"/>
              </a:rPr>
              <a:t>Line cards had 2x 4 line dot-matrix displays.</a:t>
            </a:r>
          </a:p>
          <a:p>
            <a:r>
              <a:rPr lang="en-GB" sz="2400" dirty="0" smtClean="0">
                <a:solidFill>
                  <a:srgbClr val="FA7D00"/>
                </a:solidFill>
                <a:latin typeface="Palatino Linotype"/>
                <a:cs typeface="Palatino Linotype"/>
              </a:rPr>
              <a:t>Normally said IOS RUN</a:t>
            </a:r>
          </a:p>
          <a:p>
            <a:r>
              <a:rPr lang="en-GB" sz="2400" dirty="0" smtClean="0">
                <a:solidFill>
                  <a:srgbClr val="FA7D00"/>
                </a:solidFill>
                <a:latin typeface="Palatino Linotype"/>
                <a:cs typeface="Palatino Linotype"/>
              </a:rPr>
              <a:t>... but exposed in MIB ...</a:t>
            </a:r>
            <a:endParaRPr lang="en-US" sz="2400" dirty="0">
              <a:solidFill>
                <a:srgbClr val="FA7D00"/>
              </a:solidFill>
              <a:latin typeface="Palatino Linotype"/>
              <a:cs typeface="Palatino Linotype"/>
            </a:endParaRPr>
          </a:p>
        </p:txBody>
      </p:sp>
      <p:cxnSp>
        <p:nvCxnSpPr>
          <p:cNvPr id="19" name="Straight Connector 18"/>
          <p:cNvCxnSpPr>
            <a:stCxn id="16" idx="2"/>
          </p:cNvCxnSpPr>
          <p:nvPr/>
        </p:nvCxnSpPr>
        <p:spPr>
          <a:xfrm flipH="1" flipV="1">
            <a:off x="4003040" y="5029200"/>
            <a:ext cx="2113280" cy="15240"/>
          </a:xfrm>
          <a:prstGeom prst="line">
            <a:avLst/>
          </a:prstGeom>
          <a:ln w="7620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483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4"/>
    </mc:Choice>
    <mc:Fallback xmlns="">
      <p:transition xmlns:p14="http://schemas.microsoft.com/office/powerpoint/2010/main" spd="slow" advTm="187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8400"/>
            <a:ext cx="8229600" cy="48506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000" dirty="0" smtClean="0">
                <a:latin typeface="Palatino Linotype"/>
                <a:cs typeface="Palatino Linotype"/>
              </a:rPr>
              <a:t>Extreme Summit 7i used as core switches.</a:t>
            </a:r>
          </a:p>
          <a:p>
            <a:pPr marL="0" indent="0">
              <a:buNone/>
            </a:pPr>
            <a:endParaRPr lang="en-GB" sz="30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r>
              <a:rPr lang="en-GB" sz="3000" dirty="0" smtClean="0">
                <a:latin typeface="Palatino Linotype"/>
                <a:cs typeface="Palatino Linotype"/>
              </a:rPr>
              <a:t>We had the concept of ‘neighbourhoods’ of racks.  For open </a:t>
            </a:r>
            <a:r>
              <a:rPr lang="en-GB" sz="3000" dirty="0" err="1" smtClean="0">
                <a:latin typeface="Palatino Linotype"/>
                <a:cs typeface="Palatino Linotype"/>
              </a:rPr>
              <a:t>colo</a:t>
            </a:r>
            <a:r>
              <a:rPr lang="en-GB" sz="3000" dirty="0" smtClean="0">
                <a:latin typeface="Palatino Linotype"/>
                <a:cs typeface="Palatino Linotype"/>
              </a:rPr>
              <a:t> areas, a Black Diamond provided lots of 10/100 Ethernet ports.</a:t>
            </a:r>
          </a:p>
          <a:p>
            <a:pPr marL="0" indent="0">
              <a:buNone/>
            </a:pPr>
            <a:endParaRPr lang="en-GB" sz="30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r>
              <a:rPr lang="en-GB" sz="3000" dirty="0" smtClean="0">
                <a:latin typeface="Palatino Linotype"/>
                <a:cs typeface="Palatino Linotype"/>
              </a:rPr>
              <a:t>For dedicated web hosting areas, </a:t>
            </a:r>
            <a:r>
              <a:rPr lang="en-GB" sz="3000" dirty="0" err="1" smtClean="0">
                <a:latin typeface="Palatino Linotype"/>
                <a:cs typeface="Palatino Linotype"/>
              </a:rPr>
              <a:t>ToR</a:t>
            </a:r>
            <a:r>
              <a:rPr lang="en-GB" sz="3000" dirty="0" smtClean="0">
                <a:latin typeface="Palatino Linotype"/>
                <a:cs typeface="Palatino Linotype"/>
              </a:rPr>
              <a:t> switches (Summit 48) were used, with Summit 1i as aggregation layer.</a:t>
            </a:r>
            <a:endParaRPr lang="en-US" sz="3000" dirty="0" smtClean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3000" dirty="0">
              <a:latin typeface="Palatino Linotype"/>
              <a:cs typeface="Palatino Linotype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9687"/>
            <a:ext cx="9144000" cy="6867686"/>
            <a:chOff x="0" y="-9687"/>
            <a:chExt cx="9144000" cy="6867686"/>
          </a:xfrm>
        </p:grpSpPr>
        <p:sp>
          <p:nvSpPr>
            <p:cNvPr id="5" name="Rectangle 4"/>
            <p:cNvSpPr/>
            <p:nvPr/>
          </p:nvSpPr>
          <p:spPr>
            <a:xfrm>
              <a:off x="0" y="6125028"/>
              <a:ext cx="9144000" cy="7329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-9687"/>
              <a:ext cx="9144000" cy="83700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114566"/>
              <a:ext cx="9144000" cy="45719"/>
            </a:xfrm>
            <a:prstGeom prst="rect">
              <a:avLst/>
            </a:prstGeom>
            <a:solidFill>
              <a:srgbClr val="FA7D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276224" y="6369652"/>
              <a:ext cx="2273300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PRTsystems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76224" y="6303739"/>
              <a:ext cx="257175" cy="279471"/>
              <a:chOff x="342900" y="93096"/>
              <a:chExt cx="257175" cy="27947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42900" y="93096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8625" y="186763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</p:grp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5903913" y="6351242"/>
              <a:ext cx="3240087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www.prtsystems.ltd.uk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232228" y="280831"/>
              <a:ext cx="8170092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Building a </a:t>
              </a:r>
              <a:r>
                <a:rPr lang="en-US" sz="3600" b="1" i="1" dirty="0" err="1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Datacentre</a:t>
              </a:r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 </a:t>
              </a:r>
              <a:r>
                <a:rPr lang="mr-IN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–</a:t>
              </a:r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 Network</a:t>
              </a:r>
              <a:endParaRPr lang="en-US" sz="3600" b="1" i="1" dirty="0">
                <a:solidFill>
                  <a:schemeClr val="bg1"/>
                </a:solidFill>
                <a:latin typeface="Palatino Linotype"/>
                <a:ea typeface="+mn-ea"/>
                <a:cs typeface="Palatino Linotyp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264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4"/>
    </mc:Choice>
    <mc:Fallback xmlns="">
      <p:transition xmlns:p14="http://schemas.microsoft.com/office/powerpoint/2010/main" spd="slow" advTm="187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8400"/>
            <a:ext cx="8229600" cy="485068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200" dirty="0" smtClean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2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200" dirty="0" smtClean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2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200" dirty="0" smtClean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2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200" dirty="0" smtClean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2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200" dirty="0" smtClean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200" dirty="0">
              <a:latin typeface="Palatino Linotype"/>
              <a:cs typeface="Palatino Linotype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9687"/>
            <a:ext cx="9144000" cy="6867686"/>
            <a:chOff x="0" y="-9687"/>
            <a:chExt cx="9144000" cy="6867686"/>
          </a:xfrm>
        </p:grpSpPr>
        <p:sp>
          <p:nvSpPr>
            <p:cNvPr id="5" name="Rectangle 4"/>
            <p:cNvSpPr/>
            <p:nvPr/>
          </p:nvSpPr>
          <p:spPr>
            <a:xfrm>
              <a:off x="0" y="6125028"/>
              <a:ext cx="9144000" cy="7329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-9687"/>
              <a:ext cx="9144000" cy="83700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114566"/>
              <a:ext cx="9144000" cy="45719"/>
            </a:xfrm>
            <a:prstGeom prst="rect">
              <a:avLst/>
            </a:prstGeom>
            <a:solidFill>
              <a:srgbClr val="FA7D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276224" y="6369652"/>
              <a:ext cx="2273300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PRTsystems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76224" y="6303739"/>
              <a:ext cx="257175" cy="279471"/>
              <a:chOff x="342900" y="93096"/>
              <a:chExt cx="257175" cy="27947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42900" y="93096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8625" y="186763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</p:grp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5903913" y="6351242"/>
              <a:ext cx="3240087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www.prtsystems.ltd.uk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232228" y="280831"/>
              <a:ext cx="8170092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Building a </a:t>
              </a:r>
              <a:r>
                <a:rPr lang="en-US" sz="3600" b="1" i="1" dirty="0" err="1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Datacentre</a:t>
              </a:r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 </a:t>
              </a:r>
              <a:r>
                <a:rPr lang="mr-IN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–</a:t>
              </a:r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 Network</a:t>
              </a:r>
              <a:endParaRPr lang="en-US" sz="3600" b="1" i="1" dirty="0">
                <a:solidFill>
                  <a:schemeClr val="bg1"/>
                </a:solidFill>
                <a:latin typeface="Palatino Linotype"/>
                <a:ea typeface="+mn-ea"/>
                <a:cs typeface="Palatino Linotype"/>
              </a:endParaRPr>
            </a:p>
          </p:txBody>
        </p:sp>
      </p:grpSp>
      <p:pic>
        <p:nvPicPr>
          <p:cNvPr id="14" name="Picture 13" descr="psinet-dc-network.em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038" y="1064904"/>
            <a:ext cx="4251750" cy="487289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3399" y="2997200"/>
            <a:ext cx="2804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Palatino Linotype"/>
                <a:cs typeface="Palatino Linotype"/>
              </a:rPr>
              <a:t>Re-drawn from memory yesterday as I couldn’t locate anything original.</a:t>
            </a:r>
            <a:endParaRPr lang="en-US" dirty="0"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325231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4"/>
    </mc:Choice>
    <mc:Fallback xmlns="">
      <p:transition xmlns:p14="http://schemas.microsoft.com/office/powerpoint/2010/main" spd="slow" advTm="187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4-18 at 13.31.21.png"/>
          <p:cNvPicPr>
            <a:picLocks noChangeAspect="1"/>
          </p:cNvPicPr>
          <p:nvPr/>
        </p:nvPicPr>
        <p:blipFill>
          <a:blip r:embed="rId3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4" y="1529726"/>
            <a:ext cx="8668707" cy="385507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629" y="117098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/>
                <a:cs typeface="Palatino Linotype"/>
              </a:rPr>
              <a:t>What did the ISPs of the day offer?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Palatino Linotype"/>
              <a:cs typeface="Palatino Linotype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/>
                <a:cs typeface="Palatino Linotype"/>
              </a:rPr>
              <a:t>How did they do it?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Palatino Linotype"/>
              <a:cs typeface="Palatino Linotype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/>
                <a:cs typeface="Palatino Linotype"/>
              </a:rPr>
              <a:t>Whose kit did they use?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Palatino Linotype"/>
              <a:cs typeface="Palatino Linotype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/>
                <a:cs typeface="Palatino Linotype"/>
              </a:rPr>
              <a:t>Did it even work?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Palatino Linotype"/>
              <a:cs typeface="Palatino Linotype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-9687"/>
            <a:ext cx="9144000" cy="6867686"/>
            <a:chOff x="0" y="-9687"/>
            <a:chExt cx="9144000" cy="6867686"/>
          </a:xfrm>
        </p:grpSpPr>
        <p:sp>
          <p:nvSpPr>
            <p:cNvPr id="6" name="Rectangle 5"/>
            <p:cNvSpPr/>
            <p:nvPr/>
          </p:nvSpPr>
          <p:spPr>
            <a:xfrm>
              <a:off x="0" y="6125028"/>
              <a:ext cx="9144000" cy="7329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-9687"/>
              <a:ext cx="9144000" cy="83700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6114566"/>
              <a:ext cx="9144000" cy="45719"/>
            </a:xfrm>
            <a:prstGeom prst="rect">
              <a:avLst/>
            </a:prstGeom>
            <a:solidFill>
              <a:srgbClr val="FA7D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itle 1"/>
            <p:cNvSpPr txBox="1">
              <a:spLocks/>
            </p:cNvSpPr>
            <p:nvPr/>
          </p:nvSpPr>
          <p:spPr>
            <a:xfrm>
              <a:off x="276224" y="6369652"/>
              <a:ext cx="2273300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PRTsystems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276224" y="6303739"/>
              <a:ext cx="257175" cy="279471"/>
              <a:chOff x="342900" y="93096"/>
              <a:chExt cx="257175" cy="279471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342900" y="93096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28625" y="186763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</p:grp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5903913" y="6351242"/>
              <a:ext cx="3240087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www.prtsystems.ltd.uk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>
            <a:xfrm>
              <a:off x="232228" y="280831"/>
              <a:ext cx="6966858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Previously at UKNOF34</a:t>
              </a:r>
              <a:endParaRPr lang="en-US" sz="3600" b="1" i="1" dirty="0">
                <a:solidFill>
                  <a:schemeClr val="bg1"/>
                </a:solidFill>
                <a:latin typeface="Palatino Linotype"/>
                <a:ea typeface="+mn-ea"/>
                <a:cs typeface="Palatino Linotyp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471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34"/>
    </mc:Choice>
    <mc:Fallback xmlns="">
      <p:transition xmlns:p14="http://schemas.microsoft.com/office/powerpoint/2010/main" spd="slow" advTm="3883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8400"/>
            <a:ext cx="8229600" cy="48506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000" dirty="0" smtClean="0">
                <a:latin typeface="Palatino Linotype"/>
                <a:cs typeface="Palatino Linotype"/>
              </a:rPr>
              <a:t>Managed web servers were Cobalt </a:t>
            </a:r>
            <a:r>
              <a:rPr lang="en-GB" sz="3000" dirty="0" err="1" smtClean="0">
                <a:latin typeface="Palatino Linotype"/>
                <a:cs typeface="Palatino Linotype"/>
              </a:rPr>
              <a:t>Raq</a:t>
            </a:r>
            <a:r>
              <a:rPr lang="en-GB" sz="3000" dirty="0" smtClean="0">
                <a:latin typeface="Palatino Linotype"/>
                <a:cs typeface="Palatino Linotype"/>
              </a:rPr>
              <a:t> 2/3, HP </a:t>
            </a:r>
            <a:r>
              <a:rPr lang="en-GB" sz="3000" dirty="0" err="1" smtClean="0">
                <a:latin typeface="Palatino Linotype"/>
                <a:cs typeface="Palatino Linotype"/>
              </a:rPr>
              <a:t>Netservers</a:t>
            </a:r>
            <a:r>
              <a:rPr lang="en-GB" sz="3000" dirty="0" smtClean="0">
                <a:latin typeface="Palatino Linotype"/>
                <a:cs typeface="Palatino Linotype"/>
              </a:rPr>
              <a:t> or Sun 250/450.</a:t>
            </a:r>
          </a:p>
          <a:p>
            <a:pPr marL="0" indent="0">
              <a:buNone/>
            </a:pPr>
            <a:endParaRPr lang="en-US" sz="3000" dirty="0" smtClean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3000" dirty="0">
              <a:latin typeface="Palatino Linotype"/>
              <a:cs typeface="Palatino Linotype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9687"/>
            <a:ext cx="9144000" cy="6867686"/>
            <a:chOff x="0" y="-9687"/>
            <a:chExt cx="9144000" cy="6867686"/>
          </a:xfrm>
        </p:grpSpPr>
        <p:sp>
          <p:nvSpPr>
            <p:cNvPr id="5" name="Rectangle 4"/>
            <p:cNvSpPr/>
            <p:nvPr/>
          </p:nvSpPr>
          <p:spPr>
            <a:xfrm>
              <a:off x="0" y="6125028"/>
              <a:ext cx="9144000" cy="7329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-9687"/>
              <a:ext cx="9144000" cy="83700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114566"/>
              <a:ext cx="9144000" cy="45719"/>
            </a:xfrm>
            <a:prstGeom prst="rect">
              <a:avLst/>
            </a:prstGeom>
            <a:solidFill>
              <a:srgbClr val="FA7D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276224" y="6369652"/>
              <a:ext cx="2273300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PRTsystems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76224" y="6303739"/>
              <a:ext cx="257175" cy="279471"/>
              <a:chOff x="342900" y="93096"/>
              <a:chExt cx="257175" cy="27947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42900" y="93096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8625" y="186763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</p:grp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5903913" y="6351242"/>
              <a:ext cx="3240087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www.prtsystems.ltd.uk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232228" y="280831"/>
              <a:ext cx="6966858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Building a </a:t>
              </a:r>
              <a:r>
                <a:rPr lang="en-US" sz="3600" b="1" i="1" dirty="0" err="1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Datacentre</a:t>
              </a:r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 </a:t>
              </a:r>
              <a:r>
                <a:rPr lang="mr-IN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–</a:t>
              </a:r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 Servers</a:t>
              </a:r>
              <a:endParaRPr lang="en-US" sz="3600" b="1" i="1" dirty="0">
                <a:solidFill>
                  <a:schemeClr val="bg1"/>
                </a:solidFill>
                <a:latin typeface="Palatino Linotype"/>
                <a:ea typeface="+mn-ea"/>
                <a:cs typeface="Palatino Linotyp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503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4"/>
    </mc:Choice>
    <mc:Fallback xmlns="">
      <p:transition xmlns:p14="http://schemas.microsoft.com/office/powerpoint/2010/main" spd="slow" advTm="187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8400"/>
            <a:ext cx="8229600" cy="48506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000" dirty="0" smtClean="0">
                <a:latin typeface="Palatino Linotype"/>
                <a:cs typeface="Palatino Linotype"/>
              </a:rPr>
              <a:t>Managed web servers were Cobalt </a:t>
            </a:r>
            <a:r>
              <a:rPr lang="en-GB" sz="3000" dirty="0" err="1" smtClean="0">
                <a:latin typeface="Palatino Linotype"/>
                <a:cs typeface="Palatino Linotype"/>
              </a:rPr>
              <a:t>Raq</a:t>
            </a:r>
            <a:r>
              <a:rPr lang="en-GB" sz="3000" dirty="0" smtClean="0">
                <a:latin typeface="Palatino Linotype"/>
                <a:cs typeface="Palatino Linotype"/>
              </a:rPr>
              <a:t> 2/3, HP </a:t>
            </a:r>
            <a:r>
              <a:rPr lang="en-GB" sz="3000" dirty="0" err="1" smtClean="0">
                <a:latin typeface="Palatino Linotype"/>
                <a:cs typeface="Palatino Linotype"/>
              </a:rPr>
              <a:t>Netservers</a:t>
            </a:r>
            <a:r>
              <a:rPr lang="en-GB" sz="3000" dirty="0" smtClean="0">
                <a:latin typeface="Palatino Linotype"/>
                <a:cs typeface="Palatino Linotype"/>
              </a:rPr>
              <a:t> or Sun 250/450.</a:t>
            </a:r>
          </a:p>
          <a:p>
            <a:pPr marL="0" indent="0">
              <a:buNone/>
            </a:pPr>
            <a:endParaRPr lang="en-US" sz="3000" dirty="0" smtClean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3000" dirty="0">
              <a:latin typeface="Palatino Linotype"/>
              <a:cs typeface="Palatino Linotype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9687"/>
            <a:ext cx="9144000" cy="6867686"/>
            <a:chOff x="0" y="-9687"/>
            <a:chExt cx="9144000" cy="6867686"/>
          </a:xfrm>
        </p:grpSpPr>
        <p:sp>
          <p:nvSpPr>
            <p:cNvPr id="5" name="Rectangle 4"/>
            <p:cNvSpPr/>
            <p:nvPr/>
          </p:nvSpPr>
          <p:spPr>
            <a:xfrm>
              <a:off x="0" y="6125028"/>
              <a:ext cx="9144000" cy="7329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-9687"/>
              <a:ext cx="9144000" cy="83700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114566"/>
              <a:ext cx="9144000" cy="45719"/>
            </a:xfrm>
            <a:prstGeom prst="rect">
              <a:avLst/>
            </a:prstGeom>
            <a:solidFill>
              <a:srgbClr val="FA7D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276224" y="6369652"/>
              <a:ext cx="2273300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PRTsystems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76224" y="6303739"/>
              <a:ext cx="257175" cy="279471"/>
              <a:chOff x="342900" y="93096"/>
              <a:chExt cx="257175" cy="27947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42900" y="93096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8625" y="186763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</p:grp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5903913" y="6351242"/>
              <a:ext cx="3240087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www.prtsystems.ltd.uk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232228" y="280831"/>
              <a:ext cx="6966858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Building a </a:t>
              </a:r>
              <a:r>
                <a:rPr lang="en-US" sz="3600" b="1" i="1" dirty="0" err="1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Datacentre</a:t>
              </a:r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 </a:t>
              </a:r>
              <a:r>
                <a:rPr lang="mr-IN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–</a:t>
              </a:r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 Servers</a:t>
              </a:r>
              <a:endParaRPr lang="en-US" sz="3600" b="1" i="1" dirty="0">
                <a:solidFill>
                  <a:schemeClr val="bg1"/>
                </a:solidFill>
                <a:latin typeface="Palatino Linotype"/>
                <a:ea typeface="+mn-ea"/>
                <a:cs typeface="Palatino Linotype"/>
              </a:endParaRPr>
            </a:p>
          </p:txBody>
        </p:sp>
      </p:grpSp>
      <p:pic>
        <p:nvPicPr>
          <p:cNvPr id="2" name="Picture 1" descr="raq3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2449068"/>
            <a:ext cx="7426960" cy="245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1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4"/>
    </mc:Choice>
    <mc:Fallback xmlns="">
      <p:transition xmlns:p14="http://schemas.microsoft.com/office/powerpoint/2010/main" spd="slow" advTm="187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8400"/>
            <a:ext cx="8229600" cy="48506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000" dirty="0" smtClean="0">
                <a:latin typeface="Palatino Linotype"/>
                <a:cs typeface="Palatino Linotype"/>
              </a:rPr>
              <a:t>Managed web servers were Cobalt </a:t>
            </a:r>
            <a:r>
              <a:rPr lang="en-GB" sz="3000" dirty="0" err="1" smtClean="0">
                <a:latin typeface="Palatino Linotype"/>
                <a:cs typeface="Palatino Linotype"/>
              </a:rPr>
              <a:t>Raq</a:t>
            </a:r>
            <a:r>
              <a:rPr lang="en-GB" sz="3000" dirty="0" smtClean="0">
                <a:latin typeface="Palatino Linotype"/>
                <a:cs typeface="Palatino Linotype"/>
              </a:rPr>
              <a:t> 2/3, HP </a:t>
            </a:r>
            <a:r>
              <a:rPr lang="en-GB" sz="3000" dirty="0" err="1" smtClean="0">
                <a:latin typeface="Palatino Linotype"/>
                <a:cs typeface="Palatino Linotype"/>
              </a:rPr>
              <a:t>Netservers</a:t>
            </a:r>
            <a:r>
              <a:rPr lang="en-GB" sz="3000" dirty="0" smtClean="0">
                <a:latin typeface="Palatino Linotype"/>
                <a:cs typeface="Palatino Linotype"/>
              </a:rPr>
              <a:t> or Sun 250/450.</a:t>
            </a:r>
          </a:p>
          <a:p>
            <a:pPr marL="0" indent="0">
              <a:buNone/>
            </a:pPr>
            <a:endParaRPr lang="en-US" sz="3000" dirty="0" smtClean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3000" dirty="0">
              <a:latin typeface="Palatino Linotype"/>
              <a:cs typeface="Palatino Linotype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9687"/>
            <a:ext cx="9144000" cy="6867686"/>
            <a:chOff x="0" y="-9687"/>
            <a:chExt cx="9144000" cy="6867686"/>
          </a:xfrm>
        </p:grpSpPr>
        <p:sp>
          <p:nvSpPr>
            <p:cNvPr id="5" name="Rectangle 4"/>
            <p:cNvSpPr/>
            <p:nvPr/>
          </p:nvSpPr>
          <p:spPr>
            <a:xfrm>
              <a:off x="0" y="6125028"/>
              <a:ext cx="9144000" cy="7329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-9687"/>
              <a:ext cx="9144000" cy="83700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114566"/>
              <a:ext cx="9144000" cy="45719"/>
            </a:xfrm>
            <a:prstGeom prst="rect">
              <a:avLst/>
            </a:prstGeom>
            <a:solidFill>
              <a:srgbClr val="FA7D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276224" y="6369652"/>
              <a:ext cx="2273300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PRTsystems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76224" y="6303739"/>
              <a:ext cx="257175" cy="279471"/>
              <a:chOff x="342900" y="93096"/>
              <a:chExt cx="257175" cy="27947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42900" y="93096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8625" y="186763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</p:grp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5903913" y="6351242"/>
              <a:ext cx="3240087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www.prtsystems.ltd.uk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232228" y="280831"/>
              <a:ext cx="6966858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Building a </a:t>
              </a:r>
              <a:r>
                <a:rPr lang="en-US" sz="3600" b="1" i="1" dirty="0" err="1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Datacentre</a:t>
              </a:r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 </a:t>
              </a:r>
              <a:r>
                <a:rPr lang="mr-IN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–</a:t>
              </a:r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 Servers</a:t>
              </a:r>
              <a:endParaRPr lang="en-US" sz="3600" b="1" i="1" dirty="0">
                <a:solidFill>
                  <a:schemeClr val="bg1"/>
                </a:solidFill>
                <a:latin typeface="Palatino Linotype"/>
                <a:ea typeface="+mn-ea"/>
                <a:cs typeface="Palatino Linotype"/>
              </a:endParaRPr>
            </a:p>
          </p:txBody>
        </p:sp>
      </p:grpSp>
      <p:pic>
        <p:nvPicPr>
          <p:cNvPr id="2" name="Picture 1" descr="hpnetserverlp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69" y="2214879"/>
            <a:ext cx="4677411" cy="3508059"/>
          </a:xfrm>
          <a:prstGeom prst="rect">
            <a:avLst/>
          </a:prstGeom>
        </p:spPr>
      </p:pic>
      <p:pic>
        <p:nvPicPr>
          <p:cNvPr id="14" name="Picture 13" descr="netserverlh60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40" y="2326640"/>
            <a:ext cx="4240107" cy="318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9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4"/>
    </mc:Choice>
    <mc:Fallback xmlns="">
      <p:transition xmlns:p14="http://schemas.microsoft.com/office/powerpoint/2010/main" spd="slow" advTm="187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8400"/>
            <a:ext cx="8229600" cy="48506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000" dirty="0" smtClean="0">
                <a:latin typeface="Palatino Linotype"/>
                <a:cs typeface="Palatino Linotype"/>
              </a:rPr>
              <a:t>Managed web servers were Cobalt </a:t>
            </a:r>
            <a:r>
              <a:rPr lang="en-GB" sz="3000" dirty="0" err="1" smtClean="0">
                <a:latin typeface="Palatino Linotype"/>
                <a:cs typeface="Palatino Linotype"/>
              </a:rPr>
              <a:t>Raq</a:t>
            </a:r>
            <a:r>
              <a:rPr lang="en-GB" sz="3000" dirty="0" smtClean="0">
                <a:latin typeface="Palatino Linotype"/>
                <a:cs typeface="Palatino Linotype"/>
              </a:rPr>
              <a:t> 2/3, HP </a:t>
            </a:r>
            <a:r>
              <a:rPr lang="en-GB" sz="3000" dirty="0" err="1" smtClean="0">
                <a:latin typeface="Palatino Linotype"/>
                <a:cs typeface="Palatino Linotype"/>
              </a:rPr>
              <a:t>Netservers</a:t>
            </a:r>
            <a:r>
              <a:rPr lang="en-GB" sz="3000" dirty="0" smtClean="0">
                <a:latin typeface="Palatino Linotype"/>
                <a:cs typeface="Palatino Linotype"/>
              </a:rPr>
              <a:t> or Sun 250/450.</a:t>
            </a:r>
          </a:p>
          <a:p>
            <a:pPr marL="0" indent="0">
              <a:buNone/>
            </a:pPr>
            <a:endParaRPr lang="en-US" sz="3000" dirty="0" smtClean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3000" dirty="0">
              <a:latin typeface="Palatino Linotype"/>
              <a:cs typeface="Palatino Linotype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9687"/>
            <a:ext cx="9144000" cy="6867686"/>
            <a:chOff x="0" y="-9687"/>
            <a:chExt cx="9144000" cy="6867686"/>
          </a:xfrm>
        </p:grpSpPr>
        <p:sp>
          <p:nvSpPr>
            <p:cNvPr id="5" name="Rectangle 4"/>
            <p:cNvSpPr/>
            <p:nvPr/>
          </p:nvSpPr>
          <p:spPr>
            <a:xfrm>
              <a:off x="0" y="6125028"/>
              <a:ext cx="9144000" cy="7329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-9687"/>
              <a:ext cx="9144000" cy="83700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114566"/>
              <a:ext cx="9144000" cy="45719"/>
            </a:xfrm>
            <a:prstGeom prst="rect">
              <a:avLst/>
            </a:prstGeom>
            <a:solidFill>
              <a:srgbClr val="FA7D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276224" y="6369652"/>
              <a:ext cx="2273300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PRTsystems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76224" y="6303739"/>
              <a:ext cx="257175" cy="279471"/>
              <a:chOff x="342900" y="93096"/>
              <a:chExt cx="257175" cy="27947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42900" y="93096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8625" y="186763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</p:grp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5903913" y="6351242"/>
              <a:ext cx="3240087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www.prtsystems.ltd.uk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232228" y="280831"/>
              <a:ext cx="6966858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Building a </a:t>
              </a:r>
              <a:r>
                <a:rPr lang="en-US" sz="3600" b="1" i="1" dirty="0" err="1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Datacentre</a:t>
              </a:r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 </a:t>
              </a:r>
              <a:r>
                <a:rPr lang="mr-IN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–</a:t>
              </a:r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 Servers</a:t>
              </a:r>
              <a:endParaRPr lang="en-US" sz="3600" b="1" i="1" dirty="0">
                <a:solidFill>
                  <a:schemeClr val="bg1"/>
                </a:solidFill>
                <a:latin typeface="Palatino Linotype"/>
                <a:ea typeface="+mn-ea"/>
                <a:cs typeface="Palatino Linotype"/>
              </a:endParaRPr>
            </a:p>
          </p:txBody>
        </p:sp>
      </p:grpSp>
      <p:pic>
        <p:nvPicPr>
          <p:cNvPr id="2" name="Picture 1" descr="sun2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52" y="2235200"/>
            <a:ext cx="2328788" cy="3774844"/>
          </a:xfrm>
          <a:prstGeom prst="rect">
            <a:avLst/>
          </a:prstGeom>
        </p:spPr>
      </p:pic>
      <p:pic>
        <p:nvPicPr>
          <p:cNvPr id="14" name="Picture 13" descr="sun45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82" y="2311527"/>
            <a:ext cx="4545518" cy="373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8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4"/>
    </mc:Choice>
    <mc:Fallback xmlns="">
      <p:transition xmlns:p14="http://schemas.microsoft.com/office/powerpoint/2010/main" spd="slow" advTm="187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8400"/>
            <a:ext cx="8229600" cy="48506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000" dirty="0" smtClean="0">
                <a:latin typeface="Palatino Linotype"/>
                <a:cs typeface="Palatino Linotype"/>
              </a:rPr>
              <a:t>Managed web servers were Cobalt </a:t>
            </a:r>
            <a:r>
              <a:rPr lang="en-GB" sz="3000" dirty="0" err="1" smtClean="0">
                <a:latin typeface="Palatino Linotype"/>
                <a:cs typeface="Palatino Linotype"/>
              </a:rPr>
              <a:t>Raq</a:t>
            </a:r>
            <a:r>
              <a:rPr lang="en-GB" sz="3000" dirty="0" smtClean="0">
                <a:latin typeface="Palatino Linotype"/>
                <a:cs typeface="Palatino Linotype"/>
              </a:rPr>
              <a:t> 2/3, HP </a:t>
            </a:r>
            <a:r>
              <a:rPr lang="en-GB" sz="3000" dirty="0" err="1" smtClean="0">
                <a:latin typeface="Palatino Linotype"/>
                <a:cs typeface="Palatino Linotype"/>
              </a:rPr>
              <a:t>Netservers</a:t>
            </a:r>
            <a:r>
              <a:rPr lang="en-GB" sz="3000" dirty="0" smtClean="0">
                <a:latin typeface="Palatino Linotype"/>
                <a:cs typeface="Palatino Linotype"/>
              </a:rPr>
              <a:t> or Sun 250/450.</a:t>
            </a:r>
          </a:p>
          <a:p>
            <a:pPr marL="0" indent="0">
              <a:buNone/>
            </a:pPr>
            <a:endParaRPr lang="en-GB" sz="30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r>
              <a:rPr lang="en-GB" sz="3000" dirty="0" smtClean="0">
                <a:latin typeface="Palatino Linotype"/>
                <a:cs typeface="Palatino Linotype"/>
              </a:rPr>
              <a:t>Customers offered choice of Red Hat Linux or Windows NT on the HP </a:t>
            </a:r>
            <a:r>
              <a:rPr lang="en-GB" sz="3000" dirty="0" err="1" smtClean="0">
                <a:latin typeface="Palatino Linotype"/>
                <a:cs typeface="Palatino Linotype"/>
              </a:rPr>
              <a:t>Netservers</a:t>
            </a:r>
            <a:r>
              <a:rPr lang="en-GB" sz="3000" dirty="0" smtClean="0">
                <a:latin typeface="Palatino Linotype"/>
                <a:cs typeface="Palatino Linotype"/>
              </a:rPr>
              <a:t>.</a:t>
            </a:r>
          </a:p>
          <a:p>
            <a:pPr marL="0" indent="0">
              <a:buNone/>
            </a:pPr>
            <a:endParaRPr lang="en-GB" sz="30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r>
              <a:rPr lang="en-GB" sz="3000" dirty="0" smtClean="0">
                <a:latin typeface="Palatino Linotype"/>
                <a:cs typeface="Palatino Linotype"/>
              </a:rPr>
              <a:t>Load balancing, if required, was F5.</a:t>
            </a:r>
          </a:p>
          <a:p>
            <a:pPr marL="0" indent="0">
              <a:buNone/>
            </a:pPr>
            <a:endParaRPr lang="en-GB" sz="30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r>
              <a:rPr lang="en-GB" sz="3000" dirty="0" smtClean="0">
                <a:latin typeface="Palatino Linotype"/>
                <a:cs typeface="Palatino Linotype"/>
              </a:rPr>
              <a:t>Customer firewalls were Checkpoint/Nokia.</a:t>
            </a:r>
          </a:p>
          <a:p>
            <a:pPr marL="0" indent="0">
              <a:buNone/>
            </a:pPr>
            <a:endParaRPr lang="en-GB" sz="30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3000" dirty="0" smtClean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3000" dirty="0">
              <a:latin typeface="Palatino Linotype"/>
              <a:cs typeface="Palatino Linotype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9687"/>
            <a:ext cx="9144000" cy="6867686"/>
            <a:chOff x="0" y="-9687"/>
            <a:chExt cx="9144000" cy="6867686"/>
          </a:xfrm>
        </p:grpSpPr>
        <p:sp>
          <p:nvSpPr>
            <p:cNvPr id="5" name="Rectangle 4"/>
            <p:cNvSpPr/>
            <p:nvPr/>
          </p:nvSpPr>
          <p:spPr>
            <a:xfrm>
              <a:off x="0" y="6125028"/>
              <a:ext cx="9144000" cy="7329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-9687"/>
              <a:ext cx="9144000" cy="83700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114566"/>
              <a:ext cx="9144000" cy="45719"/>
            </a:xfrm>
            <a:prstGeom prst="rect">
              <a:avLst/>
            </a:prstGeom>
            <a:solidFill>
              <a:srgbClr val="FA7D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276224" y="6369652"/>
              <a:ext cx="2273300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PRTsystems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76224" y="6303739"/>
              <a:ext cx="257175" cy="279471"/>
              <a:chOff x="342900" y="93096"/>
              <a:chExt cx="257175" cy="27947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42900" y="93096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8625" y="186763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</p:grp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5903913" y="6351242"/>
              <a:ext cx="3240087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www.prtsystems.ltd.uk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232228" y="280831"/>
              <a:ext cx="6966858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Building a </a:t>
              </a:r>
              <a:r>
                <a:rPr lang="en-US" sz="3600" b="1" i="1" dirty="0" err="1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Datacentre</a:t>
              </a:r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 </a:t>
              </a:r>
              <a:r>
                <a:rPr lang="mr-IN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–</a:t>
              </a:r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 Servers</a:t>
              </a:r>
              <a:endParaRPr lang="en-US" sz="3600" b="1" i="1" dirty="0">
                <a:solidFill>
                  <a:schemeClr val="bg1"/>
                </a:solidFill>
                <a:latin typeface="Palatino Linotype"/>
                <a:ea typeface="+mn-ea"/>
                <a:cs typeface="Palatino Linotyp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666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4"/>
    </mc:Choice>
    <mc:Fallback xmlns="">
      <p:transition xmlns:p14="http://schemas.microsoft.com/office/powerpoint/2010/main" spd="slow" advTm="187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8400"/>
            <a:ext cx="8229600" cy="485068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30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3000" dirty="0" smtClean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3000" dirty="0">
              <a:latin typeface="Palatino Linotype"/>
              <a:cs typeface="Palatino Linotype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9687"/>
            <a:ext cx="9144000" cy="6867686"/>
            <a:chOff x="0" y="-9687"/>
            <a:chExt cx="9144000" cy="6867686"/>
          </a:xfrm>
        </p:grpSpPr>
        <p:sp>
          <p:nvSpPr>
            <p:cNvPr id="5" name="Rectangle 4"/>
            <p:cNvSpPr/>
            <p:nvPr/>
          </p:nvSpPr>
          <p:spPr>
            <a:xfrm>
              <a:off x="0" y="6125028"/>
              <a:ext cx="9144000" cy="7329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-9687"/>
              <a:ext cx="9144000" cy="83700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114566"/>
              <a:ext cx="9144000" cy="45719"/>
            </a:xfrm>
            <a:prstGeom prst="rect">
              <a:avLst/>
            </a:prstGeom>
            <a:solidFill>
              <a:srgbClr val="FA7D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276224" y="6369652"/>
              <a:ext cx="2273300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PRTsystems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76224" y="6303739"/>
              <a:ext cx="257175" cy="279471"/>
              <a:chOff x="342900" y="93096"/>
              <a:chExt cx="257175" cy="27947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42900" y="93096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8625" y="186763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</p:grp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5903913" y="6351242"/>
              <a:ext cx="3240087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www.prtsystems.ltd.uk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232228" y="280831"/>
              <a:ext cx="7580812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Building a </a:t>
              </a:r>
              <a:r>
                <a:rPr lang="en-US" sz="3600" b="1" i="1" dirty="0" err="1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Datacentre</a:t>
              </a:r>
              <a:endParaRPr lang="en-US" sz="3600" b="1" i="1" dirty="0">
                <a:solidFill>
                  <a:schemeClr val="bg1"/>
                </a:solidFill>
                <a:latin typeface="Palatino Linotype"/>
                <a:ea typeface="+mn-ea"/>
                <a:cs typeface="Palatino Linotype"/>
              </a:endParaRPr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609600" y="1168400"/>
            <a:ext cx="8229600" cy="4850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3000" dirty="0" smtClean="0">
                <a:latin typeface="Palatino Linotype"/>
                <a:cs typeface="Palatino Linotype"/>
              </a:rPr>
              <a:t>No-one had thought of extra office space or development space for the engineering team.</a:t>
            </a:r>
          </a:p>
          <a:p>
            <a:pPr marL="0" indent="0">
              <a:buFont typeface="Arial"/>
              <a:buNone/>
            </a:pPr>
            <a:endParaRPr lang="en-US" sz="3000" dirty="0" smtClean="0">
              <a:latin typeface="Palatino Linotype"/>
              <a:cs typeface="Palatino Linotype"/>
            </a:endParaRPr>
          </a:p>
          <a:p>
            <a:pPr marL="0" indent="0">
              <a:buFont typeface="Arial"/>
              <a:buNone/>
            </a:pPr>
            <a:endParaRPr lang="en-US" sz="3000" dirty="0"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208229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4"/>
    </mc:Choice>
    <mc:Fallback xmlns="">
      <p:transition xmlns:p14="http://schemas.microsoft.com/office/powerpoint/2010/main" spd="slow" advTm="187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8400"/>
            <a:ext cx="8229600" cy="485068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30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3000" dirty="0" smtClean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3000" dirty="0">
              <a:latin typeface="Palatino Linotype"/>
              <a:cs typeface="Palatino Linotype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9687"/>
            <a:ext cx="9144000" cy="6867686"/>
            <a:chOff x="0" y="-9687"/>
            <a:chExt cx="9144000" cy="6867686"/>
          </a:xfrm>
        </p:grpSpPr>
        <p:sp>
          <p:nvSpPr>
            <p:cNvPr id="5" name="Rectangle 4"/>
            <p:cNvSpPr/>
            <p:nvPr/>
          </p:nvSpPr>
          <p:spPr>
            <a:xfrm>
              <a:off x="0" y="6125028"/>
              <a:ext cx="9144000" cy="7329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-9687"/>
              <a:ext cx="9144000" cy="83700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114566"/>
              <a:ext cx="9144000" cy="45719"/>
            </a:xfrm>
            <a:prstGeom prst="rect">
              <a:avLst/>
            </a:prstGeom>
            <a:solidFill>
              <a:srgbClr val="FA7D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276224" y="6369652"/>
              <a:ext cx="2273300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PRTsystems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76224" y="6303739"/>
              <a:ext cx="257175" cy="279471"/>
              <a:chOff x="342900" y="93096"/>
              <a:chExt cx="257175" cy="27947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42900" y="93096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8625" y="186763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</p:grp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5903913" y="6351242"/>
              <a:ext cx="3240087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www.prtsystems.ltd.uk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232228" y="280831"/>
              <a:ext cx="6966858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Building a </a:t>
              </a:r>
              <a:r>
                <a:rPr lang="en-US" sz="3600" b="1" i="1" dirty="0" err="1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Datacentre</a:t>
              </a:r>
              <a:endParaRPr lang="en-US" sz="3600" b="1" i="1" dirty="0">
                <a:solidFill>
                  <a:schemeClr val="bg1"/>
                </a:solidFill>
                <a:latin typeface="Palatino Linotype"/>
                <a:ea typeface="+mn-ea"/>
                <a:cs typeface="Palatino Linotype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171" y="1680754"/>
            <a:ext cx="5784443" cy="4338333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609600" y="1168400"/>
            <a:ext cx="8229600" cy="4850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3000" dirty="0" smtClean="0">
                <a:latin typeface="Palatino Linotype"/>
                <a:cs typeface="Palatino Linotype"/>
              </a:rPr>
              <a:t>So we built our own on the DC floor.</a:t>
            </a:r>
          </a:p>
          <a:p>
            <a:pPr marL="0" indent="0">
              <a:buFont typeface="Arial"/>
              <a:buNone/>
            </a:pPr>
            <a:endParaRPr lang="en-US" sz="3000" dirty="0" smtClean="0">
              <a:latin typeface="Palatino Linotype"/>
              <a:cs typeface="Palatino Linotype"/>
            </a:endParaRPr>
          </a:p>
          <a:p>
            <a:pPr marL="0" indent="0">
              <a:buFont typeface="Arial"/>
              <a:buNone/>
            </a:pPr>
            <a:endParaRPr lang="en-US" sz="3000" dirty="0"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322953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4"/>
    </mc:Choice>
    <mc:Fallback xmlns="">
      <p:transition xmlns:p14="http://schemas.microsoft.com/office/powerpoint/2010/main" spd="slow" advTm="187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8400"/>
            <a:ext cx="8229600" cy="485068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30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3000" dirty="0" smtClean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3000" dirty="0">
              <a:latin typeface="Palatino Linotype"/>
              <a:cs typeface="Palatino Linotype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9687"/>
            <a:ext cx="9144000" cy="6867686"/>
            <a:chOff x="0" y="-9687"/>
            <a:chExt cx="9144000" cy="6867686"/>
          </a:xfrm>
        </p:grpSpPr>
        <p:sp>
          <p:nvSpPr>
            <p:cNvPr id="5" name="Rectangle 4"/>
            <p:cNvSpPr/>
            <p:nvPr/>
          </p:nvSpPr>
          <p:spPr>
            <a:xfrm>
              <a:off x="0" y="6125028"/>
              <a:ext cx="9144000" cy="7329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-9687"/>
              <a:ext cx="9144000" cy="83700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114566"/>
              <a:ext cx="9144000" cy="45719"/>
            </a:xfrm>
            <a:prstGeom prst="rect">
              <a:avLst/>
            </a:prstGeom>
            <a:solidFill>
              <a:srgbClr val="FA7D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276224" y="6369652"/>
              <a:ext cx="2273300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PRTsystems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76224" y="6303739"/>
              <a:ext cx="257175" cy="279471"/>
              <a:chOff x="342900" y="93096"/>
              <a:chExt cx="257175" cy="27947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42900" y="93096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8625" y="186763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</p:grp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5903913" y="6351242"/>
              <a:ext cx="3240087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www.prtsystems.ltd.uk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232228" y="280831"/>
              <a:ext cx="6966858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Building a </a:t>
              </a:r>
              <a:r>
                <a:rPr lang="en-US" sz="3600" b="1" i="1" dirty="0" err="1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Datacentre</a:t>
              </a:r>
              <a:endParaRPr lang="en-US" sz="3600" b="1" i="1" dirty="0">
                <a:solidFill>
                  <a:schemeClr val="bg1"/>
                </a:solidFill>
                <a:latin typeface="Palatino Linotype"/>
                <a:ea typeface="+mn-ea"/>
                <a:cs typeface="Palatino Linotype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1772171" y="1680754"/>
            <a:ext cx="5784443" cy="4338333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609600" y="1168400"/>
            <a:ext cx="8229600" cy="4850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3000" dirty="0" smtClean="0">
                <a:latin typeface="Palatino Linotype"/>
                <a:cs typeface="Palatino Linotype"/>
              </a:rPr>
              <a:t>So we built our own on the DC floor.</a:t>
            </a:r>
          </a:p>
          <a:p>
            <a:pPr marL="0" indent="0">
              <a:buFont typeface="Arial"/>
              <a:buNone/>
            </a:pPr>
            <a:endParaRPr lang="en-US" sz="3000" dirty="0" smtClean="0">
              <a:latin typeface="Palatino Linotype"/>
              <a:cs typeface="Palatino Linotype"/>
            </a:endParaRPr>
          </a:p>
          <a:p>
            <a:pPr marL="0" indent="0">
              <a:buFont typeface="Arial"/>
              <a:buNone/>
            </a:pPr>
            <a:endParaRPr lang="en-US" sz="3000" dirty="0">
              <a:latin typeface="Palatino Linotype"/>
              <a:cs typeface="Palatino Linotyp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2171" y="4391243"/>
            <a:ext cx="564896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 smtClean="0">
                <a:latin typeface="Palatino Linotype"/>
                <a:cs typeface="Palatino Linotype"/>
              </a:rPr>
              <a:t>At current </a:t>
            </a:r>
            <a:r>
              <a:rPr lang="en-GB" sz="2600" dirty="0" err="1" smtClean="0">
                <a:latin typeface="Palatino Linotype"/>
                <a:cs typeface="Palatino Linotype"/>
              </a:rPr>
              <a:t>Equinix</a:t>
            </a:r>
            <a:r>
              <a:rPr lang="en-GB" sz="2600" dirty="0" smtClean="0">
                <a:latin typeface="Palatino Linotype"/>
                <a:cs typeface="Palatino Linotype"/>
              </a:rPr>
              <a:t> prices, that desk space would be about £60K per month including cross connects!</a:t>
            </a:r>
            <a:endParaRPr lang="en-US" sz="2600" dirty="0"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199079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4"/>
    </mc:Choice>
    <mc:Fallback xmlns="">
      <p:transition xmlns:p14="http://schemas.microsoft.com/office/powerpoint/2010/main" spd="slow" advTm="187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8400"/>
            <a:ext cx="8229600" cy="485068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30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3000" dirty="0" smtClean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3000" dirty="0">
              <a:latin typeface="Palatino Linotype"/>
              <a:cs typeface="Palatino Linotype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9687"/>
            <a:ext cx="9144000" cy="6867686"/>
            <a:chOff x="0" y="-9687"/>
            <a:chExt cx="9144000" cy="6867686"/>
          </a:xfrm>
        </p:grpSpPr>
        <p:sp>
          <p:nvSpPr>
            <p:cNvPr id="5" name="Rectangle 4"/>
            <p:cNvSpPr/>
            <p:nvPr/>
          </p:nvSpPr>
          <p:spPr>
            <a:xfrm>
              <a:off x="0" y="6125028"/>
              <a:ext cx="9144000" cy="7329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-9687"/>
              <a:ext cx="9144000" cy="83700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114566"/>
              <a:ext cx="9144000" cy="45719"/>
            </a:xfrm>
            <a:prstGeom prst="rect">
              <a:avLst/>
            </a:prstGeom>
            <a:solidFill>
              <a:srgbClr val="FA7D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276224" y="6369652"/>
              <a:ext cx="2273300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PRTsystems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76224" y="6303739"/>
              <a:ext cx="257175" cy="279471"/>
              <a:chOff x="342900" y="93096"/>
              <a:chExt cx="257175" cy="27947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42900" y="93096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8625" y="186763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</p:grp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5903913" y="6351242"/>
              <a:ext cx="3240087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www.prtsystems.ltd.uk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232228" y="280831"/>
              <a:ext cx="6966858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Building a </a:t>
              </a:r>
              <a:r>
                <a:rPr lang="en-US" sz="3600" b="1" i="1" dirty="0" err="1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Datacentre</a:t>
              </a:r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 </a:t>
              </a:r>
              <a:r>
                <a:rPr lang="mr-IN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–</a:t>
              </a:r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 The fun</a:t>
              </a:r>
              <a:endParaRPr lang="en-US" sz="3600" b="1" i="1" dirty="0">
                <a:solidFill>
                  <a:schemeClr val="bg1"/>
                </a:solidFill>
                <a:latin typeface="Palatino Linotype"/>
                <a:ea typeface="+mn-ea"/>
                <a:cs typeface="Palatino Linotype"/>
              </a:endParaRPr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609600" y="1168400"/>
            <a:ext cx="8229600" cy="4850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3000" dirty="0" smtClean="0">
                <a:latin typeface="Palatino Linotype"/>
                <a:cs typeface="Palatino Linotype"/>
              </a:rPr>
              <a:t>Film crews were an unexpected bonus</a:t>
            </a:r>
          </a:p>
          <a:p>
            <a:pPr marL="0" indent="0">
              <a:buFont typeface="Arial"/>
              <a:buNone/>
            </a:pPr>
            <a:endParaRPr lang="en-GB" sz="3000" dirty="0">
              <a:latin typeface="Palatino Linotype"/>
              <a:cs typeface="Palatino Linotype"/>
            </a:endParaRPr>
          </a:p>
          <a:p>
            <a:pPr marL="0" indent="0">
              <a:buFont typeface="Arial"/>
              <a:buNone/>
            </a:pPr>
            <a:r>
              <a:rPr lang="en-GB" sz="3000" dirty="0" smtClean="0">
                <a:latin typeface="Palatino Linotype"/>
                <a:cs typeface="Palatino Linotype"/>
              </a:rPr>
              <a:t>The boat chase scene near the start of </a:t>
            </a:r>
            <a:r>
              <a:rPr lang="en-GB" sz="3000" i="1" dirty="0" smtClean="0">
                <a:latin typeface="Palatino Linotype"/>
                <a:cs typeface="Palatino Linotype"/>
              </a:rPr>
              <a:t>The World Is Not Enough </a:t>
            </a:r>
            <a:r>
              <a:rPr lang="en-GB" sz="3000" dirty="0" smtClean="0">
                <a:latin typeface="Palatino Linotype"/>
                <a:cs typeface="Palatino Linotype"/>
              </a:rPr>
              <a:t>came through </a:t>
            </a:r>
            <a:r>
              <a:rPr lang="en-GB" sz="3000" dirty="0" err="1" smtClean="0">
                <a:latin typeface="Palatino Linotype"/>
                <a:cs typeface="Palatino Linotype"/>
              </a:rPr>
              <a:t>Millwall</a:t>
            </a:r>
            <a:r>
              <a:rPr lang="en-GB" sz="3000" dirty="0" smtClean="0">
                <a:latin typeface="Palatino Linotype"/>
                <a:cs typeface="Palatino Linotype"/>
              </a:rPr>
              <a:t> dock.</a:t>
            </a:r>
          </a:p>
          <a:p>
            <a:pPr marL="0" indent="0">
              <a:buFont typeface="Arial"/>
              <a:buNone/>
            </a:pPr>
            <a:endParaRPr lang="en-GB" sz="3000" dirty="0">
              <a:latin typeface="Palatino Linotype"/>
              <a:cs typeface="Palatino Linotype"/>
            </a:endParaRPr>
          </a:p>
          <a:p>
            <a:pPr marL="0" indent="0">
              <a:buFont typeface="Arial"/>
              <a:buNone/>
            </a:pPr>
            <a:r>
              <a:rPr lang="en-GB" sz="3000" dirty="0" smtClean="0">
                <a:latin typeface="Palatino Linotype"/>
                <a:cs typeface="Palatino Linotype"/>
              </a:rPr>
              <a:t>Watched from the LHC roof whilst a stuntman dressed as James Bond exceeded the speed limit on the dock.</a:t>
            </a:r>
            <a:endParaRPr lang="en-US" sz="3000" dirty="0" smtClean="0">
              <a:latin typeface="Palatino Linotype"/>
              <a:cs typeface="Palatino Linotype"/>
            </a:endParaRPr>
          </a:p>
          <a:p>
            <a:pPr marL="0" indent="0">
              <a:buFont typeface="Arial"/>
              <a:buNone/>
            </a:pPr>
            <a:endParaRPr lang="en-US" sz="3000" dirty="0"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223895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4"/>
    </mc:Choice>
    <mc:Fallback xmlns="">
      <p:transition xmlns:p14="http://schemas.microsoft.com/office/powerpoint/2010/main" spd="slow" advTm="187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8400"/>
            <a:ext cx="8229600" cy="485068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30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3000" dirty="0" smtClean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3000" dirty="0">
              <a:latin typeface="Palatino Linotype"/>
              <a:cs typeface="Palatino Linotype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9687"/>
            <a:ext cx="9144000" cy="6867686"/>
            <a:chOff x="0" y="-9687"/>
            <a:chExt cx="9144000" cy="6867686"/>
          </a:xfrm>
        </p:grpSpPr>
        <p:sp>
          <p:nvSpPr>
            <p:cNvPr id="5" name="Rectangle 4"/>
            <p:cNvSpPr/>
            <p:nvPr/>
          </p:nvSpPr>
          <p:spPr>
            <a:xfrm>
              <a:off x="0" y="6125028"/>
              <a:ext cx="9144000" cy="7329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-9687"/>
              <a:ext cx="9144000" cy="83700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114566"/>
              <a:ext cx="9144000" cy="45719"/>
            </a:xfrm>
            <a:prstGeom prst="rect">
              <a:avLst/>
            </a:prstGeom>
            <a:solidFill>
              <a:srgbClr val="FA7D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276224" y="6369652"/>
              <a:ext cx="2273300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PRTsystems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76224" y="6303739"/>
              <a:ext cx="257175" cy="279471"/>
              <a:chOff x="342900" y="93096"/>
              <a:chExt cx="257175" cy="27947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42900" y="93096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8625" y="186763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</p:grp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5903913" y="6351242"/>
              <a:ext cx="3240087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www.prtsystems.ltd.uk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232228" y="280831"/>
              <a:ext cx="6966858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Building a </a:t>
              </a:r>
              <a:r>
                <a:rPr lang="en-US" sz="3600" b="1" i="1" dirty="0" err="1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Datacentre</a:t>
              </a:r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 </a:t>
              </a:r>
              <a:r>
                <a:rPr lang="mr-IN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–</a:t>
              </a:r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 The fun</a:t>
              </a:r>
              <a:endParaRPr lang="en-US" sz="3600" b="1" i="1" dirty="0">
                <a:solidFill>
                  <a:schemeClr val="bg1"/>
                </a:solidFill>
                <a:latin typeface="Palatino Linotype"/>
                <a:ea typeface="+mn-ea"/>
                <a:cs typeface="Palatino Linotype"/>
              </a:endParaRPr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609600" y="1168400"/>
            <a:ext cx="8229600" cy="4850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3000" dirty="0" smtClean="0">
                <a:latin typeface="Palatino Linotype"/>
                <a:cs typeface="Palatino Linotype"/>
              </a:rPr>
              <a:t>Sums it all up </a:t>
            </a:r>
            <a:r>
              <a:rPr lang="mr-IN" sz="3000" dirty="0" smtClean="0">
                <a:latin typeface="Palatino Linotype"/>
                <a:cs typeface="Palatino Linotype"/>
              </a:rPr>
              <a:t>–</a:t>
            </a:r>
            <a:r>
              <a:rPr lang="en-GB" sz="3000" dirty="0" smtClean="0">
                <a:latin typeface="Palatino Linotype"/>
                <a:cs typeface="Palatino Linotype"/>
              </a:rPr>
              <a:t> there is no escape for you.</a:t>
            </a:r>
          </a:p>
          <a:p>
            <a:pPr marL="0" indent="0">
              <a:buFont typeface="Arial"/>
              <a:buNone/>
            </a:pPr>
            <a:endParaRPr lang="en-US" sz="3000" dirty="0" smtClean="0">
              <a:latin typeface="Palatino Linotype"/>
              <a:cs typeface="Palatino Linotype"/>
            </a:endParaRPr>
          </a:p>
          <a:p>
            <a:pPr marL="0" indent="0">
              <a:buFont typeface="Arial"/>
              <a:buNone/>
            </a:pPr>
            <a:endParaRPr lang="en-US" sz="3000" dirty="0">
              <a:latin typeface="Palatino Linotype"/>
              <a:cs typeface="Palatino Linotype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919" y="1788160"/>
            <a:ext cx="5310293" cy="398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95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4"/>
    </mc:Choice>
    <mc:Fallback xmlns="">
      <p:transition xmlns:p14="http://schemas.microsoft.com/office/powerpoint/2010/main" spd="slow" advTm="187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9687"/>
            <a:ext cx="9144000" cy="6867686"/>
            <a:chOff x="0" y="-9687"/>
            <a:chExt cx="9144000" cy="6867686"/>
          </a:xfrm>
        </p:grpSpPr>
        <p:sp>
          <p:nvSpPr>
            <p:cNvPr id="6" name="Rectangle 5"/>
            <p:cNvSpPr/>
            <p:nvPr/>
          </p:nvSpPr>
          <p:spPr>
            <a:xfrm>
              <a:off x="0" y="6125028"/>
              <a:ext cx="9144000" cy="7329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-9687"/>
              <a:ext cx="9144000" cy="83700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6114566"/>
              <a:ext cx="9144000" cy="45719"/>
            </a:xfrm>
            <a:prstGeom prst="rect">
              <a:avLst/>
            </a:prstGeom>
            <a:solidFill>
              <a:srgbClr val="FA7D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itle 1"/>
            <p:cNvSpPr txBox="1">
              <a:spLocks/>
            </p:cNvSpPr>
            <p:nvPr/>
          </p:nvSpPr>
          <p:spPr>
            <a:xfrm>
              <a:off x="276224" y="6369652"/>
              <a:ext cx="2273300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PRTsystems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276224" y="6303739"/>
              <a:ext cx="257175" cy="279471"/>
              <a:chOff x="342900" y="93096"/>
              <a:chExt cx="257175" cy="279471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342900" y="93096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28625" y="186763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</p:grp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5903913" y="6351242"/>
              <a:ext cx="3240087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www.prtsystems.ltd.uk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>
            <a:xfrm>
              <a:off x="232228" y="280831"/>
              <a:ext cx="6966858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Previously at UKNOF37</a:t>
              </a:r>
              <a:endParaRPr lang="en-US" sz="3600" b="1" i="1" dirty="0">
                <a:solidFill>
                  <a:schemeClr val="bg1"/>
                </a:solidFill>
                <a:latin typeface="Palatino Linotype"/>
                <a:ea typeface="+mn-ea"/>
                <a:cs typeface="Palatino Linotype"/>
              </a:endParaRPr>
            </a:p>
          </p:txBody>
        </p:sp>
      </p:grpSp>
      <p:pic>
        <p:nvPicPr>
          <p:cNvPr id="2" name="Picture 1" descr="Screen Shot 2017-04-18 at 08.57.14.png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1010379"/>
            <a:ext cx="5370514" cy="4060143"/>
          </a:xfrm>
          <a:prstGeom prst="rect">
            <a:avLst/>
          </a:prstGeom>
        </p:spPr>
      </p:pic>
      <p:pic>
        <p:nvPicPr>
          <p:cNvPr id="15" name="Picture 14" descr="Screen Shot 2017-04-18 at 08.35.32.png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947" y="4013200"/>
            <a:ext cx="3236277" cy="1666338"/>
          </a:xfrm>
          <a:prstGeom prst="rect">
            <a:avLst/>
          </a:prstGeom>
        </p:spPr>
      </p:pic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341629" y="1170984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/>
                <a:cs typeface="Palatino Linotype"/>
              </a:rPr>
              <a:t>IXPs needed more than 100M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Palatino Linotype"/>
              <a:cs typeface="Palatino Linotype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/>
                <a:cs typeface="Palatino Linotype"/>
              </a:rPr>
              <a:t>The global routing table hit 50K routes!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Palatino Linotype"/>
              <a:cs typeface="Palatino Linotype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/>
                <a:cs typeface="Palatino Linotype"/>
              </a:rPr>
              <a:t>FDDI wasn’t the answer to </a:t>
            </a:r>
            <a:r>
              <a:rPr lang="en-US" strike="sngStrik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/>
                <a:cs typeface="Palatino Linotype"/>
              </a:rPr>
              <a:t>all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/>
                <a:cs typeface="Palatino Linotype"/>
              </a:rPr>
              <a:t> any of our problems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Palatino Linotype"/>
              <a:cs typeface="Palatino Linotype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/>
                <a:cs typeface="Palatino Linotype"/>
              </a:rPr>
              <a:t>Will this Internet thing make it to Y2K?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155053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52"/>
    </mc:Choice>
    <mc:Fallback xmlns="">
      <p:transition xmlns:p14="http://schemas.microsoft.com/office/powerpoint/2010/main" spd="slow" advTm="3775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8400"/>
            <a:ext cx="8229600" cy="485068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30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3000" dirty="0" smtClean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3000" dirty="0">
              <a:latin typeface="Palatino Linotype"/>
              <a:cs typeface="Palatino Linotype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9687"/>
            <a:ext cx="9144000" cy="6867686"/>
            <a:chOff x="0" y="-9687"/>
            <a:chExt cx="9144000" cy="6867686"/>
          </a:xfrm>
        </p:grpSpPr>
        <p:sp>
          <p:nvSpPr>
            <p:cNvPr id="5" name="Rectangle 4"/>
            <p:cNvSpPr/>
            <p:nvPr/>
          </p:nvSpPr>
          <p:spPr>
            <a:xfrm>
              <a:off x="0" y="6125028"/>
              <a:ext cx="9144000" cy="7329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-9687"/>
              <a:ext cx="9144000" cy="83700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114566"/>
              <a:ext cx="9144000" cy="45719"/>
            </a:xfrm>
            <a:prstGeom prst="rect">
              <a:avLst/>
            </a:prstGeom>
            <a:solidFill>
              <a:srgbClr val="FA7D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276224" y="6369652"/>
              <a:ext cx="2273300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PRTsystems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76224" y="6303739"/>
              <a:ext cx="257175" cy="279471"/>
              <a:chOff x="342900" y="93096"/>
              <a:chExt cx="257175" cy="27947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42900" y="93096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8625" y="186763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</p:grp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5903913" y="6351242"/>
              <a:ext cx="3240087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www.prtsystems.ltd.uk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232228" y="280831"/>
              <a:ext cx="6966858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Building a </a:t>
              </a:r>
              <a:r>
                <a:rPr lang="en-US" sz="3600" b="1" i="1" dirty="0" err="1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Datacentre</a:t>
              </a:r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 </a:t>
              </a:r>
              <a:r>
                <a:rPr lang="mr-IN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–</a:t>
              </a:r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 Opening</a:t>
              </a:r>
              <a:endParaRPr lang="en-US" sz="3600" b="1" i="1" dirty="0">
                <a:solidFill>
                  <a:schemeClr val="bg1"/>
                </a:solidFill>
                <a:latin typeface="Palatino Linotype"/>
                <a:ea typeface="+mn-ea"/>
                <a:cs typeface="Palatino Linotype"/>
              </a:endParaRPr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609600" y="1168400"/>
            <a:ext cx="8229600" cy="4850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000" dirty="0" smtClean="0">
                <a:latin typeface="Palatino Linotype"/>
                <a:cs typeface="Palatino Linotype"/>
              </a:rPr>
              <a:t>Finally officially opened in July 1999</a:t>
            </a:r>
          </a:p>
          <a:p>
            <a:pPr marL="0" indent="0">
              <a:buFont typeface="Arial"/>
              <a:buNone/>
            </a:pPr>
            <a:endParaRPr lang="en-US" sz="3000" dirty="0">
              <a:latin typeface="Palatino Linotype"/>
              <a:cs typeface="Palatino Linotype"/>
            </a:endParaRPr>
          </a:p>
          <a:p>
            <a:pPr marL="0" indent="0">
              <a:buFont typeface="Arial"/>
              <a:buNone/>
            </a:pPr>
            <a:r>
              <a:rPr lang="en-GB" sz="3000" dirty="0" smtClean="0">
                <a:latin typeface="Palatino Linotype"/>
                <a:cs typeface="Palatino Linotype"/>
              </a:rPr>
              <a:t>Official opening required a maintenance staff member sitting on the roof of the lift car to ensure it didn’t get stuck and incarcerate senior execs from the US.</a:t>
            </a:r>
          </a:p>
          <a:p>
            <a:pPr marL="0" indent="0">
              <a:buFont typeface="Arial"/>
              <a:buNone/>
            </a:pPr>
            <a:endParaRPr lang="en-GB" sz="3000" dirty="0">
              <a:latin typeface="Palatino Linotype"/>
              <a:cs typeface="Palatino Linotype"/>
            </a:endParaRPr>
          </a:p>
          <a:p>
            <a:pPr marL="0" indent="0">
              <a:buFont typeface="Arial"/>
              <a:buNone/>
            </a:pPr>
            <a:r>
              <a:rPr lang="en-GB" sz="3000" dirty="0" smtClean="0">
                <a:latin typeface="Palatino Linotype"/>
                <a:cs typeface="Palatino Linotype"/>
              </a:rPr>
              <a:t>We finally ironed most of these problems out by the end of the year.</a:t>
            </a:r>
            <a:endParaRPr lang="en-US" sz="3000" dirty="0" smtClean="0">
              <a:latin typeface="Palatino Linotype"/>
              <a:cs typeface="Palatino Linotype"/>
            </a:endParaRPr>
          </a:p>
          <a:p>
            <a:pPr marL="0" indent="0">
              <a:buFont typeface="Arial"/>
              <a:buNone/>
            </a:pPr>
            <a:endParaRPr lang="en-US" sz="3000" dirty="0">
              <a:latin typeface="Palatino Linotype"/>
              <a:cs typeface="Palatino Linotype"/>
            </a:endParaRPr>
          </a:p>
          <a:p>
            <a:pPr marL="0" indent="0">
              <a:buFont typeface="Arial"/>
              <a:buNone/>
            </a:pPr>
            <a:endParaRPr lang="en-US" sz="3000" dirty="0" smtClean="0">
              <a:latin typeface="Palatino Linotype"/>
              <a:cs typeface="Palatino Linotype"/>
            </a:endParaRPr>
          </a:p>
          <a:p>
            <a:pPr marL="0" indent="0">
              <a:buFont typeface="Arial"/>
              <a:buNone/>
            </a:pPr>
            <a:endParaRPr lang="en-US" sz="3000" dirty="0"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178761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4"/>
    </mc:Choice>
    <mc:Fallback xmlns="">
      <p:transition xmlns:p14="http://schemas.microsoft.com/office/powerpoint/2010/main" spd="slow" advTm="187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8400"/>
            <a:ext cx="8229600" cy="48506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 smtClean="0">
                <a:latin typeface="Palatino Linotype"/>
                <a:cs typeface="Palatino Linotype"/>
              </a:rPr>
              <a:t>The endless </a:t>
            </a:r>
            <a:r>
              <a:rPr lang="en-US" sz="3000" i="1" dirty="0" smtClean="0">
                <a:latin typeface="Palatino Linotype"/>
                <a:cs typeface="Palatino Linotype"/>
              </a:rPr>
              <a:t>What If </a:t>
            </a:r>
            <a:r>
              <a:rPr lang="en-US" sz="3000" dirty="0" smtClean="0">
                <a:latin typeface="Palatino Linotype"/>
                <a:cs typeface="Palatino Linotype"/>
              </a:rPr>
              <a:t>discussions with consultants during 1999.</a:t>
            </a:r>
          </a:p>
          <a:p>
            <a:pPr marL="0" indent="0">
              <a:buNone/>
            </a:pPr>
            <a:endParaRPr lang="en-US" sz="30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r>
              <a:rPr lang="en-US" sz="3000" dirty="0" smtClean="0">
                <a:latin typeface="Palatino Linotype"/>
                <a:cs typeface="Palatino Linotype"/>
              </a:rPr>
              <a:t>Like many others, we were more worried about 2038 than </a:t>
            </a:r>
            <a:r>
              <a:rPr lang="en-US" sz="3000" strike="sngStrike" dirty="0" smtClean="0">
                <a:latin typeface="Palatino Linotype"/>
                <a:cs typeface="Palatino Linotype"/>
              </a:rPr>
              <a:t>19100</a:t>
            </a:r>
            <a:r>
              <a:rPr lang="en-US" sz="3000" dirty="0" smtClean="0">
                <a:latin typeface="Palatino Linotype"/>
                <a:cs typeface="Palatino Linotype"/>
              </a:rPr>
              <a:t> 2000.</a:t>
            </a:r>
          </a:p>
          <a:p>
            <a:pPr marL="0" indent="0">
              <a:buNone/>
            </a:pPr>
            <a:endParaRPr lang="en-US" sz="3000" dirty="0">
              <a:latin typeface="Palatino Linotype"/>
              <a:cs typeface="Palatino Linotype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000" dirty="0" smtClean="0">
                <a:latin typeface="Palatino Linotype"/>
                <a:cs typeface="Palatino Linotype"/>
              </a:rPr>
              <a:t>What happened 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000" dirty="0" smtClean="0">
                <a:latin typeface="Palatino Linotype"/>
                <a:cs typeface="Palatino Linotype"/>
              </a:rPr>
              <a:t>new year’s eve?</a:t>
            </a:r>
            <a:endParaRPr lang="en-US" sz="3000" dirty="0">
              <a:latin typeface="Palatino Linotype"/>
              <a:cs typeface="Palatino Linotype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9687"/>
            <a:ext cx="9144000" cy="6867686"/>
            <a:chOff x="0" y="-9687"/>
            <a:chExt cx="9144000" cy="6867686"/>
          </a:xfrm>
        </p:grpSpPr>
        <p:sp>
          <p:nvSpPr>
            <p:cNvPr id="5" name="Rectangle 4"/>
            <p:cNvSpPr/>
            <p:nvPr/>
          </p:nvSpPr>
          <p:spPr>
            <a:xfrm>
              <a:off x="0" y="6125028"/>
              <a:ext cx="9144000" cy="7329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-9687"/>
              <a:ext cx="9144000" cy="83700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114566"/>
              <a:ext cx="9144000" cy="45719"/>
            </a:xfrm>
            <a:prstGeom prst="rect">
              <a:avLst/>
            </a:prstGeom>
            <a:solidFill>
              <a:srgbClr val="FA7D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276224" y="6369652"/>
              <a:ext cx="2273300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PRTsystems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76224" y="6303739"/>
              <a:ext cx="257175" cy="279471"/>
              <a:chOff x="342900" y="93096"/>
              <a:chExt cx="257175" cy="27947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42900" y="93096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8625" y="186763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</p:grp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5903913" y="6351242"/>
              <a:ext cx="3240087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www.prtsystems.ltd.uk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232228" y="280831"/>
              <a:ext cx="6966858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GB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Y2K</a:t>
              </a:r>
              <a:endParaRPr lang="en-US" sz="3600" b="1" i="1" dirty="0">
                <a:solidFill>
                  <a:schemeClr val="bg1"/>
                </a:solidFill>
                <a:latin typeface="Palatino Linotype"/>
                <a:ea typeface="+mn-ea"/>
                <a:cs typeface="Palatino Linotype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680" y="3640908"/>
            <a:ext cx="38100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5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4"/>
    </mc:Choice>
    <mc:Fallback xmlns="">
      <p:transition xmlns:p14="http://schemas.microsoft.com/office/powerpoint/2010/main" spd="slow" advTm="187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8400"/>
            <a:ext cx="8229600" cy="48506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 smtClean="0">
                <a:latin typeface="Palatino Linotype"/>
                <a:cs typeface="Palatino Linotype"/>
              </a:rPr>
              <a:t>The LINX staged a conference bridge for members from around 2230 UTC on 1999-12-31.</a:t>
            </a:r>
          </a:p>
          <a:p>
            <a:pPr marL="0" indent="0">
              <a:buNone/>
            </a:pPr>
            <a:endParaRPr lang="en-US" sz="30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r>
              <a:rPr lang="en-US" sz="3000" dirty="0" smtClean="0">
                <a:latin typeface="Palatino Linotype"/>
                <a:cs typeface="Palatino Linotype"/>
              </a:rPr>
              <a:t>I was on it.</a:t>
            </a:r>
          </a:p>
          <a:p>
            <a:pPr marL="0" indent="0">
              <a:buNone/>
            </a:pPr>
            <a:endParaRPr lang="en-US" sz="30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r>
              <a:rPr lang="en-US" sz="3000" dirty="0" smtClean="0">
                <a:latin typeface="Palatino Linotype"/>
                <a:cs typeface="Palatino Linotype"/>
              </a:rPr>
              <a:t>By ten past midnight, we’d resorted to discussing the Queen’s hat to pass the time.</a:t>
            </a:r>
          </a:p>
          <a:p>
            <a:pPr marL="0" indent="0">
              <a:buNone/>
            </a:pPr>
            <a:endParaRPr lang="en-US" sz="30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r>
              <a:rPr lang="en-US" sz="3000" dirty="0" smtClean="0">
                <a:latin typeface="Palatino Linotype"/>
                <a:cs typeface="Palatino Linotype"/>
              </a:rPr>
              <a:t>All that planning clearly paid off.</a:t>
            </a:r>
            <a:endParaRPr lang="en-US" sz="3000" dirty="0">
              <a:latin typeface="Palatino Linotype"/>
              <a:cs typeface="Palatino Linotype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9687"/>
            <a:ext cx="9144000" cy="6867686"/>
            <a:chOff x="0" y="-9687"/>
            <a:chExt cx="9144000" cy="6867686"/>
          </a:xfrm>
        </p:grpSpPr>
        <p:sp>
          <p:nvSpPr>
            <p:cNvPr id="5" name="Rectangle 4"/>
            <p:cNvSpPr/>
            <p:nvPr/>
          </p:nvSpPr>
          <p:spPr>
            <a:xfrm>
              <a:off x="0" y="6125028"/>
              <a:ext cx="9144000" cy="7329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-9687"/>
              <a:ext cx="9144000" cy="83700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114566"/>
              <a:ext cx="9144000" cy="45719"/>
            </a:xfrm>
            <a:prstGeom prst="rect">
              <a:avLst/>
            </a:prstGeom>
            <a:solidFill>
              <a:srgbClr val="FA7D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276224" y="6369652"/>
              <a:ext cx="2273300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PRTsystems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76224" y="6303739"/>
              <a:ext cx="257175" cy="279471"/>
              <a:chOff x="342900" y="93096"/>
              <a:chExt cx="257175" cy="27947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42900" y="93096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8625" y="186763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</p:grp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5903913" y="6351242"/>
              <a:ext cx="3240087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www.prtsystems.ltd.uk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232228" y="280831"/>
              <a:ext cx="6966858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GB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Y2K</a:t>
              </a:r>
              <a:endParaRPr lang="en-US" sz="3600" b="1" i="1" dirty="0">
                <a:solidFill>
                  <a:schemeClr val="bg1"/>
                </a:solidFill>
                <a:latin typeface="Palatino Linotype"/>
                <a:ea typeface="+mn-ea"/>
                <a:cs typeface="Palatino Linotyp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58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4"/>
    </mc:Choice>
    <mc:Fallback xmlns="">
      <p:transition xmlns:p14="http://schemas.microsoft.com/office/powerpoint/2010/main" spd="slow" advTm="187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8229600" cy="48303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 err="1" smtClean="0">
                <a:latin typeface="Palatino Linotype"/>
                <a:cs typeface="Palatino Linotype"/>
              </a:rPr>
              <a:t>PSINet</a:t>
            </a:r>
            <a:r>
              <a:rPr lang="en-US" sz="3000" dirty="0" smtClean="0">
                <a:latin typeface="Palatino Linotype"/>
                <a:cs typeface="Palatino Linotype"/>
              </a:rPr>
              <a:t> were a global sponsor of Euro 2000</a:t>
            </a:r>
          </a:p>
          <a:p>
            <a:pPr marL="0" indent="0">
              <a:buNone/>
            </a:pPr>
            <a:endParaRPr lang="en-US" sz="30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3000" dirty="0" smtClean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30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3000" dirty="0" smtClean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30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r>
              <a:rPr lang="en-US" sz="3000" dirty="0" smtClean="0">
                <a:latin typeface="Palatino Linotype"/>
                <a:cs typeface="Palatino Linotype"/>
              </a:rPr>
              <a:t>This was the first time a major sporting event had a “useful” website.</a:t>
            </a:r>
            <a:endParaRPr lang="en-US" sz="3000" dirty="0">
              <a:latin typeface="Palatino Linotype"/>
              <a:cs typeface="Palatino Linotype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9687"/>
            <a:ext cx="9144000" cy="6867686"/>
            <a:chOff x="0" y="-9687"/>
            <a:chExt cx="9144000" cy="6867686"/>
          </a:xfrm>
        </p:grpSpPr>
        <p:sp>
          <p:nvSpPr>
            <p:cNvPr id="5" name="Rectangle 4"/>
            <p:cNvSpPr/>
            <p:nvPr/>
          </p:nvSpPr>
          <p:spPr>
            <a:xfrm>
              <a:off x="0" y="6125028"/>
              <a:ext cx="9144000" cy="7329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-9687"/>
              <a:ext cx="9144000" cy="83700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114566"/>
              <a:ext cx="9144000" cy="45719"/>
            </a:xfrm>
            <a:prstGeom prst="rect">
              <a:avLst/>
            </a:prstGeom>
            <a:solidFill>
              <a:srgbClr val="FA7D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276224" y="6369652"/>
              <a:ext cx="2273300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PRTsystems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76224" y="6303739"/>
              <a:ext cx="257175" cy="279471"/>
              <a:chOff x="342900" y="93096"/>
              <a:chExt cx="257175" cy="27947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42900" y="93096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8625" y="186763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</p:grp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5903913" y="6351242"/>
              <a:ext cx="3240087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www.prtsystems.ltd.uk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232228" y="280831"/>
              <a:ext cx="6966858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GB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Football</a:t>
              </a:r>
              <a:endParaRPr lang="en-US" sz="3600" b="1" i="1" dirty="0">
                <a:solidFill>
                  <a:schemeClr val="bg1"/>
                </a:solidFill>
                <a:latin typeface="Palatino Linotype"/>
                <a:ea typeface="+mn-ea"/>
                <a:cs typeface="Palatino Linotype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080" y="2555240"/>
            <a:ext cx="18796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2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4"/>
    </mc:Choice>
    <mc:Fallback xmlns="">
      <p:transition xmlns:p14="http://schemas.microsoft.com/office/powerpoint/2010/main" spd="slow" advTm="187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8229600" cy="48303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 smtClean="0">
                <a:latin typeface="Palatino Linotype"/>
                <a:cs typeface="Palatino Linotype"/>
              </a:rPr>
              <a:t>Due to the restrictive broadcast rights, there was no streaming video or audio.</a:t>
            </a:r>
          </a:p>
          <a:p>
            <a:pPr marL="0" indent="0">
              <a:buNone/>
            </a:pPr>
            <a:endParaRPr lang="en-US" sz="30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r>
              <a:rPr lang="en-US" sz="3000" dirty="0" smtClean="0">
                <a:latin typeface="Palatino Linotype"/>
                <a:cs typeface="Palatino Linotype"/>
              </a:rPr>
              <a:t>There was a text running commentary though; plus match fixtures, reports and background information.</a:t>
            </a:r>
          </a:p>
          <a:p>
            <a:pPr marL="0" indent="0">
              <a:buNone/>
            </a:pPr>
            <a:endParaRPr lang="en-US" sz="30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r>
              <a:rPr lang="en-US" sz="3000" dirty="0" smtClean="0">
                <a:latin typeface="Palatino Linotype"/>
                <a:cs typeface="Palatino Linotype"/>
              </a:rPr>
              <a:t>Globally load-balanced across 5 </a:t>
            </a:r>
            <a:r>
              <a:rPr lang="en-US" sz="3000" dirty="0" err="1" smtClean="0">
                <a:latin typeface="Palatino Linotype"/>
                <a:cs typeface="Palatino Linotype"/>
              </a:rPr>
              <a:t>PSINet</a:t>
            </a:r>
            <a:r>
              <a:rPr lang="en-US" sz="3000" dirty="0" smtClean="0">
                <a:latin typeface="Palatino Linotype"/>
                <a:cs typeface="Palatino Linotype"/>
              </a:rPr>
              <a:t> DCs/</a:t>
            </a:r>
            <a:r>
              <a:rPr lang="en-US" sz="3000" dirty="0" err="1" smtClean="0">
                <a:latin typeface="Palatino Linotype"/>
                <a:cs typeface="Palatino Linotype"/>
              </a:rPr>
              <a:t>PoPs</a:t>
            </a:r>
            <a:endParaRPr lang="en-US" sz="3000" dirty="0">
              <a:latin typeface="Palatino Linotype"/>
              <a:cs typeface="Palatino Linotype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9687"/>
            <a:ext cx="9144000" cy="6867686"/>
            <a:chOff x="0" y="-9687"/>
            <a:chExt cx="9144000" cy="6867686"/>
          </a:xfrm>
        </p:grpSpPr>
        <p:sp>
          <p:nvSpPr>
            <p:cNvPr id="5" name="Rectangle 4"/>
            <p:cNvSpPr/>
            <p:nvPr/>
          </p:nvSpPr>
          <p:spPr>
            <a:xfrm>
              <a:off x="0" y="6125028"/>
              <a:ext cx="9144000" cy="7329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-9687"/>
              <a:ext cx="9144000" cy="83700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114566"/>
              <a:ext cx="9144000" cy="45719"/>
            </a:xfrm>
            <a:prstGeom prst="rect">
              <a:avLst/>
            </a:prstGeom>
            <a:solidFill>
              <a:srgbClr val="FA7D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276224" y="6369652"/>
              <a:ext cx="2273300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PRTsystems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76224" y="6303739"/>
              <a:ext cx="257175" cy="279471"/>
              <a:chOff x="342900" y="93096"/>
              <a:chExt cx="257175" cy="27947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42900" y="93096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8625" y="186763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</p:grp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5903913" y="6351242"/>
              <a:ext cx="3240087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www.prtsystems.ltd.uk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232228" y="280831"/>
              <a:ext cx="6966858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GB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Football</a:t>
              </a:r>
              <a:endParaRPr lang="en-US" sz="3600" b="1" i="1" dirty="0">
                <a:solidFill>
                  <a:schemeClr val="bg1"/>
                </a:solidFill>
                <a:latin typeface="Palatino Linotype"/>
                <a:ea typeface="+mn-ea"/>
                <a:cs typeface="Palatino Linotyp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479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4"/>
    </mc:Choice>
    <mc:Fallback xmlns="">
      <p:transition xmlns:p14="http://schemas.microsoft.com/office/powerpoint/2010/main" spd="slow" advTm="187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8229600" cy="48303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 smtClean="0">
                <a:latin typeface="Palatino Linotype"/>
                <a:cs typeface="Palatino Linotype"/>
              </a:rPr>
              <a:t>DNS-based load balancing with F5 Big IP global traffic manager.</a:t>
            </a:r>
          </a:p>
          <a:p>
            <a:pPr marL="0" indent="0">
              <a:buNone/>
            </a:pPr>
            <a:endParaRPr lang="en-US" sz="30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r>
              <a:rPr lang="en-US" sz="3000" dirty="0" smtClean="0">
                <a:latin typeface="Palatino Linotype"/>
                <a:cs typeface="Palatino Linotype"/>
              </a:rPr>
              <a:t>Local load balancing used </a:t>
            </a:r>
            <a:r>
              <a:rPr lang="en-US" sz="3000" dirty="0" err="1" smtClean="0">
                <a:latin typeface="Palatino Linotype"/>
                <a:cs typeface="Palatino Linotype"/>
              </a:rPr>
              <a:t>Arrowpoint</a:t>
            </a:r>
            <a:r>
              <a:rPr lang="en-US" sz="3000" dirty="0">
                <a:latin typeface="Palatino Linotype"/>
                <a:cs typeface="Palatino Linotype"/>
              </a:rPr>
              <a:t> </a:t>
            </a:r>
            <a:r>
              <a:rPr lang="en-US" sz="3000" dirty="0" smtClean="0">
                <a:latin typeface="Palatino Linotype"/>
                <a:cs typeface="Palatino Linotype"/>
              </a:rPr>
              <a:t>boxes.</a:t>
            </a:r>
            <a:endParaRPr lang="en-US" sz="3000" dirty="0" smtClean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30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r>
              <a:rPr lang="en-US" sz="3000" dirty="0" smtClean="0">
                <a:latin typeface="Palatino Linotype"/>
                <a:cs typeface="Palatino Linotype"/>
              </a:rPr>
              <a:t>If I recall correctly, we had some very early adoption of </a:t>
            </a:r>
            <a:r>
              <a:rPr lang="en-US" sz="3000" dirty="0" err="1" smtClean="0">
                <a:latin typeface="Palatino Linotype"/>
                <a:cs typeface="Palatino Linotype"/>
              </a:rPr>
              <a:t>anycast</a:t>
            </a:r>
            <a:r>
              <a:rPr lang="en-US" sz="3000" dirty="0" smtClean="0">
                <a:latin typeface="Palatino Linotype"/>
                <a:cs typeface="Palatino Linotype"/>
              </a:rPr>
              <a:t> for some server IP addresses across PSI’s network.</a:t>
            </a:r>
            <a:endParaRPr lang="en-US" sz="3000" dirty="0">
              <a:latin typeface="Palatino Linotype"/>
              <a:cs typeface="Palatino Linotype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9687"/>
            <a:ext cx="9144000" cy="6867686"/>
            <a:chOff x="0" y="-9687"/>
            <a:chExt cx="9144000" cy="6867686"/>
          </a:xfrm>
        </p:grpSpPr>
        <p:sp>
          <p:nvSpPr>
            <p:cNvPr id="5" name="Rectangle 4"/>
            <p:cNvSpPr/>
            <p:nvPr/>
          </p:nvSpPr>
          <p:spPr>
            <a:xfrm>
              <a:off x="0" y="6125028"/>
              <a:ext cx="9144000" cy="7329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-9687"/>
              <a:ext cx="9144000" cy="83700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114566"/>
              <a:ext cx="9144000" cy="45719"/>
            </a:xfrm>
            <a:prstGeom prst="rect">
              <a:avLst/>
            </a:prstGeom>
            <a:solidFill>
              <a:srgbClr val="FA7D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276224" y="6369652"/>
              <a:ext cx="2273300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PRTsystems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76224" y="6303739"/>
              <a:ext cx="257175" cy="279471"/>
              <a:chOff x="342900" y="93096"/>
              <a:chExt cx="257175" cy="27947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42900" y="93096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8625" y="186763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</p:grp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5903913" y="6351242"/>
              <a:ext cx="3240087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www.prtsystems.ltd.uk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232228" y="280831"/>
              <a:ext cx="6966858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GB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Football</a:t>
              </a:r>
              <a:endParaRPr lang="en-US" sz="3600" b="1" i="1" dirty="0">
                <a:solidFill>
                  <a:schemeClr val="bg1"/>
                </a:solidFill>
                <a:latin typeface="Palatino Linotype"/>
                <a:ea typeface="+mn-ea"/>
                <a:cs typeface="Palatino Linotyp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805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4"/>
    </mc:Choice>
    <mc:Fallback xmlns="">
      <p:transition xmlns:p14="http://schemas.microsoft.com/office/powerpoint/2010/main" spd="slow" advTm="187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8229600" cy="48303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900" dirty="0" smtClean="0">
                <a:latin typeface="Palatino Linotype"/>
                <a:cs typeface="Palatino Linotype"/>
              </a:rPr>
              <a:t>A whopping 1Gbit/sec of total capacity available.</a:t>
            </a:r>
          </a:p>
          <a:p>
            <a:pPr marL="0" indent="0">
              <a:buNone/>
            </a:pPr>
            <a:endParaRPr lang="en-US" sz="2900" dirty="0">
              <a:latin typeface="Palatino Linotype"/>
              <a:cs typeface="Palatino Linotype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9687"/>
            <a:ext cx="9144000" cy="6867686"/>
            <a:chOff x="0" y="-9687"/>
            <a:chExt cx="9144000" cy="6867686"/>
          </a:xfrm>
        </p:grpSpPr>
        <p:sp>
          <p:nvSpPr>
            <p:cNvPr id="5" name="Rectangle 4"/>
            <p:cNvSpPr/>
            <p:nvPr/>
          </p:nvSpPr>
          <p:spPr>
            <a:xfrm>
              <a:off x="0" y="6125028"/>
              <a:ext cx="9144000" cy="7329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-9687"/>
              <a:ext cx="9144000" cy="83700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114566"/>
              <a:ext cx="9144000" cy="45719"/>
            </a:xfrm>
            <a:prstGeom prst="rect">
              <a:avLst/>
            </a:prstGeom>
            <a:solidFill>
              <a:srgbClr val="FA7D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276224" y="6369652"/>
              <a:ext cx="2273300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PRTsystems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76224" y="6303739"/>
              <a:ext cx="257175" cy="279471"/>
              <a:chOff x="342900" y="93096"/>
              <a:chExt cx="257175" cy="27947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42900" y="93096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8625" y="186763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</p:grp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5903913" y="6351242"/>
              <a:ext cx="3240087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www.prtsystems.ltd.uk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232228" y="280831"/>
              <a:ext cx="6966858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GB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Football</a:t>
              </a:r>
              <a:endParaRPr lang="en-US" sz="3600" b="1" i="1" dirty="0">
                <a:solidFill>
                  <a:schemeClr val="bg1"/>
                </a:solidFill>
                <a:latin typeface="Palatino Linotype"/>
                <a:ea typeface="+mn-ea"/>
                <a:cs typeface="Palatino Linotyp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693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4"/>
    </mc:Choice>
    <mc:Fallback xmlns="">
      <p:transition xmlns:p14="http://schemas.microsoft.com/office/powerpoint/2010/main" spd="slow" advTm="187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8229600" cy="48303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900" dirty="0" smtClean="0">
                <a:latin typeface="Palatino Linotype"/>
                <a:cs typeface="Palatino Linotype"/>
              </a:rPr>
              <a:t>A whopping 1Gbit/sec of total capacity available.</a:t>
            </a:r>
          </a:p>
          <a:p>
            <a:pPr marL="0" indent="0">
              <a:buNone/>
            </a:pPr>
            <a:endParaRPr lang="en-US" sz="29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900" dirty="0" smtClean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9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900" dirty="0" smtClean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9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900" dirty="0" smtClean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900" dirty="0" smtClean="0">
              <a:latin typeface="Palatino Linotype"/>
              <a:cs typeface="Palatino Linotype"/>
            </a:endParaRPr>
          </a:p>
          <a:p>
            <a:pPr marL="0" indent="0">
              <a:buNone/>
            </a:pPr>
            <a:r>
              <a:rPr lang="en-US" sz="2900" dirty="0" smtClean="0">
                <a:latin typeface="Palatino Linotype"/>
                <a:cs typeface="Palatino Linotype"/>
              </a:rPr>
              <a:t>And it used just under 100Mbit/sec</a:t>
            </a:r>
            <a:endParaRPr lang="en-US" sz="2900" dirty="0">
              <a:latin typeface="Palatino Linotype"/>
              <a:cs typeface="Palatino Linotype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9687"/>
            <a:ext cx="9144000" cy="6867686"/>
            <a:chOff x="0" y="-9687"/>
            <a:chExt cx="9144000" cy="6867686"/>
          </a:xfrm>
        </p:grpSpPr>
        <p:sp>
          <p:nvSpPr>
            <p:cNvPr id="5" name="Rectangle 4"/>
            <p:cNvSpPr/>
            <p:nvPr/>
          </p:nvSpPr>
          <p:spPr>
            <a:xfrm>
              <a:off x="0" y="6125028"/>
              <a:ext cx="9144000" cy="7329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-9687"/>
              <a:ext cx="9144000" cy="83700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114566"/>
              <a:ext cx="9144000" cy="45719"/>
            </a:xfrm>
            <a:prstGeom prst="rect">
              <a:avLst/>
            </a:prstGeom>
            <a:solidFill>
              <a:srgbClr val="FA7D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276224" y="6369652"/>
              <a:ext cx="2273300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PRTsystems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76224" y="6303739"/>
              <a:ext cx="257175" cy="279471"/>
              <a:chOff x="342900" y="93096"/>
              <a:chExt cx="257175" cy="27947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42900" y="93096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8625" y="186763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</p:grp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5903913" y="6351242"/>
              <a:ext cx="3240087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www.prtsystems.ltd.uk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232228" y="280831"/>
              <a:ext cx="6966858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GB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Football</a:t>
              </a:r>
              <a:endParaRPr lang="en-US" sz="3600" b="1" i="1" dirty="0">
                <a:solidFill>
                  <a:schemeClr val="bg1"/>
                </a:solidFill>
                <a:latin typeface="Palatino Linotype"/>
                <a:ea typeface="+mn-ea"/>
                <a:cs typeface="Palatino Linotype"/>
              </a:endParaRPr>
            </a:p>
          </p:txBody>
        </p:sp>
      </p:grpSp>
      <p:pic>
        <p:nvPicPr>
          <p:cNvPr id="2" name="Picture 1" descr="Euro2000_QuarterFinal_B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" y="2023110"/>
            <a:ext cx="6350000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06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4"/>
    </mc:Choice>
    <mc:Fallback xmlns="">
      <p:transition xmlns:p14="http://schemas.microsoft.com/office/powerpoint/2010/main" spd="slow" advTm="187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8229600" cy="48303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900" dirty="0" smtClean="0">
                <a:latin typeface="Palatino Linotype"/>
                <a:cs typeface="Palatino Linotype"/>
              </a:rPr>
              <a:t>A whopping 1Gbit/sec of total capacity available.</a:t>
            </a:r>
          </a:p>
          <a:p>
            <a:pPr marL="0" indent="0">
              <a:buNone/>
            </a:pPr>
            <a:endParaRPr lang="en-US" sz="29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900" dirty="0" smtClean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9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900" dirty="0" smtClean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9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900" dirty="0" smtClean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900" dirty="0" smtClean="0">
              <a:latin typeface="Palatino Linotype"/>
              <a:cs typeface="Palatino Linotype"/>
            </a:endParaRPr>
          </a:p>
          <a:p>
            <a:pPr marL="0" indent="0">
              <a:buNone/>
            </a:pPr>
            <a:r>
              <a:rPr lang="en-US" sz="2900" dirty="0" smtClean="0">
                <a:latin typeface="Palatino Linotype"/>
                <a:cs typeface="Palatino Linotype"/>
              </a:rPr>
              <a:t>Peak web traffic was ~3k hits /sec.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-9687"/>
            <a:ext cx="9144000" cy="6867686"/>
            <a:chOff x="0" y="-9687"/>
            <a:chExt cx="9144000" cy="6867686"/>
          </a:xfrm>
        </p:grpSpPr>
        <p:sp>
          <p:nvSpPr>
            <p:cNvPr id="5" name="Rectangle 4"/>
            <p:cNvSpPr/>
            <p:nvPr/>
          </p:nvSpPr>
          <p:spPr>
            <a:xfrm>
              <a:off x="0" y="6125028"/>
              <a:ext cx="9144000" cy="7329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-9687"/>
              <a:ext cx="9144000" cy="83700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114566"/>
              <a:ext cx="9144000" cy="45719"/>
            </a:xfrm>
            <a:prstGeom prst="rect">
              <a:avLst/>
            </a:prstGeom>
            <a:solidFill>
              <a:srgbClr val="FA7D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276224" y="6369652"/>
              <a:ext cx="2273300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PRTsystems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76224" y="6303739"/>
              <a:ext cx="257175" cy="279471"/>
              <a:chOff x="342900" y="93096"/>
              <a:chExt cx="257175" cy="27947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42900" y="93096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8625" y="186763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</p:grp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5903913" y="6351242"/>
              <a:ext cx="3240087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www.prtsystems.ltd.uk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232228" y="280831"/>
              <a:ext cx="6966858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GB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Football</a:t>
              </a:r>
              <a:endParaRPr lang="en-US" sz="3600" b="1" i="1" dirty="0">
                <a:solidFill>
                  <a:schemeClr val="bg1"/>
                </a:solidFill>
                <a:latin typeface="Palatino Linotype"/>
                <a:ea typeface="+mn-ea"/>
                <a:cs typeface="Palatino Linotype"/>
              </a:endParaRPr>
            </a:p>
          </p:txBody>
        </p:sp>
      </p:grpSp>
      <p:pic>
        <p:nvPicPr>
          <p:cNvPr id="2" name="Picture 1" descr="Euro2000_QuarterFinal_BW.gif"/>
          <p:cNvPicPr>
            <a:picLocks noChangeAspect="1"/>
          </p:cNvPicPr>
          <p:nvPr/>
        </p:nvPicPr>
        <p:blipFill>
          <a:blip r:embed="rId3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" y="2023110"/>
            <a:ext cx="6350000" cy="2984500"/>
          </a:xfrm>
          <a:prstGeom prst="rect">
            <a:avLst/>
          </a:prstGeom>
        </p:spPr>
      </p:pic>
      <p:pic>
        <p:nvPicPr>
          <p:cNvPr id="14" name="Picture 13" descr="Euro2000_QuarterFinal_Hit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480" y="2409190"/>
            <a:ext cx="6350000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4"/>
    </mc:Choice>
    <mc:Fallback xmlns="">
      <p:transition xmlns:p14="http://schemas.microsoft.com/office/powerpoint/2010/main" spd="slow" advTm="187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8229600" cy="48303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900" dirty="0" smtClean="0">
                <a:latin typeface="Palatino Linotype"/>
                <a:cs typeface="Palatino Linotype"/>
              </a:rPr>
              <a:t>A whopping 1Gbit/sec of total capacity available.</a:t>
            </a:r>
          </a:p>
          <a:p>
            <a:pPr marL="0" indent="0">
              <a:buNone/>
            </a:pPr>
            <a:endParaRPr lang="en-US" sz="29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900" dirty="0" smtClean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9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900" dirty="0" smtClean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9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900" dirty="0" smtClean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900" dirty="0" smtClean="0">
              <a:latin typeface="Palatino Linotype"/>
              <a:cs typeface="Palatino Linotype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9687"/>
            <a:ext cx="9144000" cy="6867686"/>
            <a:chOff x="0" y="-9687"/>
            <a:chExt cx="9144000" cy="6867686"/>
          </a:xfrm>
        </p:grpSpPr>
        <p:sp>
          <p:nvSpPr>
            <p:cNvPr id="5" name="Rectangle 4"/>
            <p:cNvSpPr/>
            <p:nvPr/>
          </p:nvSpPr>
          <p:spPr>
            <a:xfrm>
              <a:off x="0" y="6125028"/>
              <a:ext cx="9144000" cy="7329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-9687"/>
              <a:ext cx="9144000" cy="83700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114566"/>
              <a:ext cx="9144000" cy="45719"/>
            </a:xfrm>
            <a:prstGeom prst="rect">
              <a:avLst/>
            </a:prstGeom>
            <a:solidFill>
              <a:srgbClr val="FA7D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276224" y="6369652"/>
              <a:ext cx="2273300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PRTsystems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76224" y="6303739"/>
              <a:ext cx="257175" cy="279471"/>
              <a:chOff x="342900" y="93096"/>
              <a:chExt cx="257175" cy="27947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42900" y="93096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8625" y="186763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</p:grp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5903913" y="6351242"/>
              <a:ext cx="3240087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www.prtsystems.ltd.uk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232228" y="280831"/>
              <a:ext cx="6966858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GB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Football</a:t>
              </a:r>
              <a:endParaRPr lang="en-US" sz="3600" b="1" i="1" dirty="0">
                <a:solidFill>
                  <a:schemeClr val="bg1"/>
                </a:solidFill>
                <a:latin typeface="Palatino Linotype"/>
                <a:ea typeface="+mn-ea"/>
                <a:cs typeface="Palatino Linotype"/>
              </a:endParaRPr>
            </a:p>
          </p:txBody>
        </p:sp>
      </p:grpSp>
      <p:pic>
        <p:nvPicPr>
          <p:cNvPr id="2" name="Picture 1" descr="Euro2000_QuarterFinal_BW.gif"/>
          <p:cNvPicPr>
            <a:picLocks noChangeAspect="1"/>
          </p:cNvPicPr>
          <p:nvPr/>
        </p:nvPicPr>
        <p:blipFill>
          <a:blip r:embed="rId3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" y="2023110"/>
            <a:ext cx="6350000" cy="2984500"/>
          </a:xfrm>
          <a:prstGeom prst="rect">
            <a:avLst/>
          </a:prstGeom>
        </p:spPr>
      </p:pic>
      <p:pic>
        <p:nvPicPr>
          <p:cNvPr id="14" name="Picture 13" descr="Euro2000_QuarterFinal_Hits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480" y="2409190"/>
            <a:ext cx="6350000" cy="2984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3399" y="3118604"/>
            <a:ext cx="80518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Palatino Linotype"/>
                <a:cs typeface="Palatino Linotype"/>
              </a:rPr>
              <a:t>This traffic peak was at half-time during the France </a:t>
            </a:r>
            <a:r>
              <a:rPr lang="en-US" sz="3000" b="1" dirty="0" err="1" smtClean="0">
                <a:latin typeface="Palatino Linotype"/>
                <a:cs typeface="Palatino Linotype"/>
              </a:rPr>
              <a:t>vs</a:t>
            </a:r>
            <a:r>
              <a:rPr lang="en-US" sz="3000" b="1" dirty="0" smtClean="0">
                <a:latin typeface="Palatino Linotype"/>
                <a:cs typeface="Palatino Linotype"/>
              </a:rPr>
              <a:t> Holland semi-final...</a:t>
            </a:r>
            <a:endParaRPr lang="en-US" sz="3000" b="1" dirty="0"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71540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4"/>
    </mc:Choice>
    <mc:Fallback xmlns="">
      <p:transition xmlns:p14="http://schemas.microsoft.com/office/powerpoint/2010/main" spd="slow" advTm="187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8240"/>
            <a:ext cx="8229600" cy="48608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 smtClean="0">
                <a:latin typeface="Palatino Linotype"/>
                <a:cs typeface="Palatino Linotype"/>
              </a:rPr>
              <a:t>I returned to </a:t>
            </a:r>
            <a:r>
              <a:rPr lang="en-US" sz="3000" dirty="0" err="1" smtClean="0">
                <a:latin typeface="Palatino Linotype"/>
                <a:cs typeface="Palatino Linotype"/>
              </a:rPr>
              <a:t>PSINet</a:t>
            </a:r>
            <a:r>
              <a:rPr lang="en-US" sz="3000" dirty="0" smtClean="0">
                <a:latin typeface="Palatino Linotype"/>
                <a:cs typeface="Palatino Linotype"/>
              </a:rPr>
              <a:t> in 1999 as part of the new </a:t>
            </a:r>
            <a:r>
              <a:rPr lang="en-US" sz="3000" dirty="0" err="1" smtClean="0">
                <a:latin typeface="Palatino Linotype"/>
                <a:cs typeface="Palatino Linotype"/>
              </a:rPr>
              <a:t>datacentre</a:t>
            </a:r>
            <a:r>
              <a:rPr lang="en-US" sz="3000" dirty="0" smtClean="0">
                <a:latin typeface="Palatino Linotype"/>
                <a:cs typeface="Palatino Linotype"/>
              </a:rPr>
              <a:t> engineering team at the new LHC.</a:t>
            </a:r>
          </a:p>
          <a:p>
            <a:pPr marL="0" indent="0">
              <a:buNone/>
            </a:pPr>
            <a:endParaRPr lang="en-US" sz="30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3000" dirty="0">
              <a:latin typeface="Palatino Linotype"/>
              <a:cs typeface="Palatino Linotype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9687"/>
            <a:ext cx="9144000" cy="6867686"/>
            <a:chOff x="0" y="-9687"/>
            <a:chExt cx="9144000" cy="6867686"/>
          </a:xfrm>
        </p:grpSpPr>
        <p:sp>
          <p:nvSpPr>
            <p:cNvPr id="5" name="Rectangle 4"/>
            <p:cNvSpPr/>
            <p:nvPr/>
          </p:nvSpPr>
          <p:spPr>
            <a:xfrm>
              <a:off x="0" y="6125028"/>
              <a:ext cx="9144000" cy="7329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-9687"/>
              <a:ext cx="9144000" cy="83700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114566"/>
              <a:ext cx="9144000" cy="45719"/>
            </a:xfrm>
            <a:prstGeom prst="rect">
              <a:avLst/>
            </a:prstGeom>
            <a:solidFill>
              <a:srgbClr val="FA7D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276224" y="6369652"/>
              <a:ext cx="2273300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PRTsystems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76224" y="6303739"/>
              <a:ext cx="257175" cy="279471"/>
              <a:chOff x="342900" y="93096"/>
              <a:chExt cx="257175" cy="27947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42900" y="93096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8625" y="186763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</p:grp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5903913" y="6351242"/>
              <a:ext cx="3240087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www.prtsystems.ltd.uk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232228" y="280831"/>
              <a:ext cx="6966858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AS1290 (again)</a:t>
              </a:r>
              <a:endParaRPr lang="en-US" sz="3600" b="1" i="1" dirty="0">
                <a:solidFill>
                  <a:schemeClr val="bg1"/>
                </a:solidFill>
                <a:latin typeface="Palatino Linotype"/>
                <a:ea typeface="+mn-ea"/>
                <a:cs typeface="Palatino Linotype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880" y="2504440"/>
            <a:ext cx="65532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2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4"/>
    </mc:Choice>
    <mc:Fallback xmlns="">
      <p:transition xmlns:p14="http://schemas.microsoft.com/office/powerpoint/2010/main" spd="slow" advTm="187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8229600" cy="48303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900" dirty="0" smtClean="0">
                <a:latin typeface="Palatino Linotype"/>
                <a:cs typeface="Palatino Linotype"/>
              </a:rPr>
              <a:t>A whopping 1Gbit/sec of total capacity available.</a:t>
            </a:r>
          </a:p>
          <a:p>
            <a:pPr marL="0" indent="0">
              <a:buNone/>
            </a:pPr>
            <a:endParaRPr lang="en-US" sz="29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900" dirty="0" smtClean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9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900" dirty="0" smtClean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9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900" dirty="0" smtClean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900" dirty="0" smtClean="0">
              <a:latin typeface="Palatino Linotype"/>
              <a:cs typeface="Palatino Linotype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9687"/>
            <a:ext cx="9144000" cy="6867686"/>
            <a:chOff x="0" y="-9687"/>
            <a:chExt cx="9144000" cy="6867686"/>
          </a:xfrm>
        </p:grpSpPr>
        <p:sp>
          <p:nvSpPr>
            <p:cNvPr id="5" name="Rectangle 4"/>
            <p:cNvSpPr/>
            <p:nvPr/>
          </p:nvSpPr>
          <p:spPr>
            <a:xfrm>
              <a:off x="0" y="6125028"/>
              <a:ext cx="9144000" cy="7329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-9687"/>
              <a:ext cx="9144000" cy="83700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114566"/>
              <a:ext cx="9144000" cy="45719"/>
            </a:xfrm>
            <a:prstGeom prst="rect">
              <a:avLst/>
            </a:prstGeom>
            <a:solidFill>
              <a:srgbClr val="FA7D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276224" y="6369652"/>
              <a:ext cx="2273300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PRTsystems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76224" y="6303739"/>
              <a:ext cx="257175" cy="279471"/>
              <a:chOff x="342900" y="93096"/>
              <a:chExt cx="257175" cy="27947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42900" y="93096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8625" y="186763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</p:grp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5903913" y="6351242"/>
              <a:ext cx="3240087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www.prtsystems.ltd.uk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232228" y="280831"/>
              <a:ext cx="6966858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GB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Football</a:t>
              </a:r>
              <a:endParaRPr lang="en-US" sz="3600" b="1" i="1" dirty="0">
                <a:solidFill>
                  <a:schemeClr val="bg1"/>
                </a:solidFill>
                <a:latin typeface="Palatino Linotype"/>
                <a:ea typeface="+mn-ea"/>
                <a:cs typeface="Palatino Linotype"/>
              </a:endParaRPr>
            </a:p>
          </p:txBody>
        </p:sp>
      </p:grpSp>
      <p:pic>
        <p:nvPicPr>
          <p:cNvPr id="2" name="Picture 1" descr="Euro2000_QuarterFinal_BW.gif"/>
          <p:cNvPicPr>
            <a:picLocks noChangeAspect="1"/>
          </p:cNvPicPr>
          <p:nvPr/>
        </p:nvPicPr>
        <p:blipFill>
          <a:blip r:embed="rId3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" y="2023110"/>
            <a:ext cx="6350000" cy="2984500"/>
          </a:xfrm>
          <a:prstGeom prst="rect">
            <a:avLst/>
          </a:prstGeom>
        </p:spPr>
      </p:pic>
      <p:pic>
        <p:nvPicPr>
          <p:cNvPr id="14" name="Picture 13" descr="Euro2000_QuarterFinal_Hits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480" y="2409190"/>
            <a:ext cx="6350000" cy="2984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3399" y="3115609"/>
            <a:ext cx="80518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Palatino Linotype"/>
                <a:cs typeface="Palatino Linotype"/>
              </a:rPr>
              <a:t>This traffic peak was at half-time during the France </a:t>
            </a:r>
            <a:r>
              <a:rPr lang="en-US" sz="3000" b="1" dirty="0" err="1" smtClean="0">
                <a:latin typeface="Palatino Linotype"/>
                <a:cs typeface="Palatino Linotype"/>
              </a:rPr>
              <a:t>vs</a:t>
            </a:r>
            <a:r>
              <a:rPr lang="en-US" sz="3000" b="1" dirty="0" smtClean="0">
                <a:latin typeface="Palatino Linotype"/>
                <a:cs typeface="Palatino Linotype"/>
              </a:rPr>
              <a:t> Holland semi-final...</a:t>
            </a:r>
          </a:p>
          <a:p>
            <a:endParaRPr lang="en-US" sz="3000" b="1" dirty="0" smtClean="0">
              <a:latin typeface="Palatino Linotype"/>
              <a:cs typeface="Palatino Linotype"/>
            </a:endParaRPr>
          </a:p>
          <a:p>
            <a:r>
              <a:rPr lang="en-US" sz="3000" b="1" dirty="0" smtClean="0">
                <a:latin typeface="Palatino Linotype"/>
                <a:cs typeface="Palatino Linotype"/>
              </a:rPr>
              <a:t>All of the NOC engineering staff attended this match, I monitored network status on a Nokia Communicator by my feet.</a:t>
            </a:r>
            <a:endParaRPr lang="en-US" sz="3000" b="1" dirty="0"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260204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4"/>
    </mc:Choice>
    <mc:Fallback xmlns="">
      <p:transition xmlns:p14="http://schemas.microsoft.com/office/powerpoint/2010/main" spd="slow" advTm="187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8229600" cy="48303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900" dirty="0" smtClean="0">
                <a:latin typeface="Palatino Linotype"/>
                <a:cs typeface="Palatino Linotype"/>
              </a:rPr>
              <a:t>For those of you who can’t (or won’t) remember...</a:t>
            </a:r>
          </a:p>
          <a:p>
            <a:pPr marL="0" indent="0">
              <a:buNone/>
            </a:pPr>
            <a:endParaRPr lang="en-US" sz="29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900" dirty="0" smtClean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9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900" dirty="0" smtClean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9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900" dirty="0" smtClean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900" dirty="0" smtClean="0">
              <a:latin typeface="Palatino Linotype"/>
              <a:cs typeface="Palatino Linotype"/>
            </a:endParaRPr>
          </a:p>
          <a:p>
            <a:pPr marL="0" indent="0">
              <a:buNone/>
            </a:pPr>
            <a:r>
              <a:rPr lang="en-US" sz="2900" dirty="0" smtClean="0">
                <a:latin typeface="Palatino Linotype"/>
                <a:cs typeface="Palatino Linotype"/>
              </a:rPr>
              <a:t>... This is a Nokia 9210 Communicator.</a:t>
            </a:r>
          </a:p>
          <a:p>
            <a:pPr marL="0" indent="0">
              <a:buNone/>
            </a:pPr>
            <a:endParaRPr lang="en-US" sz="29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900" dirty="0" smtClean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9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900" dirty="0" smtClean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9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900" dirty="0" smtClean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900" dirty="0" smtClean="0">
              <a:latin typeface="Palatino Linotype"/>
              <a:cs typeface="Palatino Linotype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9687"/>
            <a:ext cx="9144000" cy="6867686"/>
            <a:chOff x="0" y="-9687"/>
            <a:chExt cx="9144000" cy="6867686"/>
          </a:xfrm>
        </p:grpSpPr>
        <p:sp>
          <p:nvSpPr>
            <p:cNvPr id="5" name="Rectangle 4"/>
            <p:cNvSpPr/>
            <p:nvPr/>
          </p:nvSpPr>
          <p:spPr>
            <a:xfrm>
              <a:off x="0" y="6125028"/>
              <a:ext cx="9144000" cy="7329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-9687"/>
              <a:ext cx="9144000" cy="83700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114566"/>
              <a:ext cx="9144000" cy="45719"/>
            </a:xfrm>
            <a:prstGeom prst="rect">
              <a:avLst/>
            </a:prstGeom>
            <a:solidFill>
              <a:srgbClr val="FA7D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276224" y="6369652"/>
              <a:ext cx="2273300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PRTsystems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76224" y="6303739"/>
              <a:ext cx="257175" cy="279471"/>
              <a:chOff x="342900" y="93096"/>
              <a:chExt cx="257175" cy="27947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42900" y="93096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8625" y="186763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</p:grp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5903913" y="6351242"/>
              <a:ext cx="3240087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www.prtsystems.ltd.uk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232228" y="280831"/>
              <a:ext cx="6966858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GB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Football</a:t>
              </a:r>
              <a:endParaRPr lang="en-US" sz="3600" b="1" i="1" dirty="0">
                <a:solidFill>
                  <a:schemeClr val="bg1"/>
                </a:solidFill>
                <a:latin typeface="Palatino Linotype"/>
                <a:ea typeface="+mn-ea"/>
                <a:cs typeface="Palatino Linotype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028" y="1717039"/>
            <a:ext cx="3314011" cy="380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64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4"/>
    </mc:Choice>
    <mc:Fallback xmlns="">
      <p:transition xmlns:p14="http://schemas.microsoft.com/office/powerpoint/2010/main" spd="slow" advTm="187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8229600" cy="483036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900" dirty="0" smtClean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9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900" dirty="0" smtClean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9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900" dirty="0" smtClean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9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900" dirty="0" smtClean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9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r>
              <a:rPr lang="en-US" sz="2900" dirty="0" smtClean="0">
                <a:latin typeface="Palatino Linotype"/>
                <a:cs typeface="Palatino Linotype"/>
              </a:rPr>
              <a:t>That message </a:t>
            </a:r>
            <a:r>
              <a:rPr lang="en-US" sz="2900" dirty="0" smtClean="0">
                <a:latin typeface="Palatino Linotype"/>
                <a:cs typeface="Palatino Linotype"/>
              </a:rPr>
              <a:t>reads</a:t>
            </a:r>
            <a:r>
              <a:rPr lang="en-US" sz="2900" dirty="0" smtClean="0">
                <a:latin typeface="Palatino Linotype"/>
                <a:cs typeface="Palatino Linotype"/>
              </a:rPr>
              <a:t>: “A fatal error has occurred”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-9687"/>
            <a:ext cx="9144000" cy="6867686"/>
            <a:chOff x="0" y="-9687"/>
            <a:chExt cx="9144000" cy="6867686"/>
          </a:xfrm>
        </p:grpSpPr>
        <p:sp>
          <p:nvSpPr>
            <p:cNvPr id="5" name="Rectangle 4"/>
            <p:cNvSpPr/>
            <p:nvPr/>
          </p:nvSpPr>
          <p:spPr>
            <a:xfrm>
              <a:off x="0" y="6125028"/>
              <a:ext cx="9144000" cy="7329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-9687"/>
              <a:ext cx="9144000" cy="83700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114566"/>
              <a:ext cx="9144000" cy="45719"/>
            </a:xfrm>
            <a:prstGeom prst="rect">
              <a:avLst/>
            </a:prstGeom>
            <a:solidFill>
              <a:srgbClr val="FA7D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276224" y="6369652"/>
              <a:ext cx="2273300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PRTsystems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76224" y="6303739"/>
              <a:ext cx="257175" cy="279471"/>
              <a:chOff x="342900" y="93096"/>
              <a:chExt cx="257175" cy="27947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42900" y="93096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8625" y="186763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</p:grp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5903913" y="6351242"/>
              <a:ext cx="3240087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www.prtsystems.ltd.uk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232228" y="280831"/>
              <a:ext cx="6966858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GB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Metaphors for things to come?</a:t>
              </a:r>
              <a:endParaRPr lang="en-US" sz="3600" b="1" i="1" dirty="0">
                <a:solidFill>
                  <a:schemeClr val="bg1"/>
                </a:solidFill>
                <a:latin typeface="Palatino Linotype"/>
                <a:ea typeface="+mn-ea"/>
                <a:cs typeface="Palatino Linotype"/>
              </a:endParaRPr>
            </a:p>
          </p:txBody>
        </p:sp>
      </p:grpSp>
      <p:pic>
        <p:nvPicPr>
          <p:cNvPr id="16" name="Picture 15" descr="Screen Shot 2019-04-07 at 12.47.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336" y="955040"/>
            <a:ext cx="6008977" cy="453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4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4"/>
    </mc:Choice>
    <mc:Fallback xmlns="">
      <p:transition xmlns:p14="http://schemas.microsoft.com/office/powerpoint/2010/main" spd="slow" advTm="187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8229600" cy="483036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900" dirty="0" smtClean="0">
              <a:latin typeface="Palatino Linotype"/>
              <a:cs typeface="Palatino Linotype"/>
            </a:endParaRPr>
          </a:p>
          <a:p>
            <a:pPr marL="0" indent="0">
              <a:buNone/>
            </a:pPr>
            <a:r>
              <a:rPr lang="en-US" sz="2900" dirty="0" smtClean="0">
                <a:latin typeface="Palatino Linotype"/>
                <a:cs typeface="Palatino Linotype"/>
              </a:rPr>
              <a:t>Demonstrating that once again, </a:t>
            </a:r>
            <a:r>
              <a:rPr lang="en-US" sz="2900" dirty="0" err="1" smtClean="0">
                <a:latin typeface="Palatino Linotype"/>
                <a:cs typeface="Palatino Linotype"/>
              </a:rPr>
              <a:t>PSINet</a:t>
            </a:r>
            <a:r>
              <a:rPr lang="en-US" sz="2900" dirty="0" smtClean="0">
                <a:latin typeface="Palatino Linotype"/>
                <a:cs typeface="Palatino Linotype"/>
              </a:rPr>
              <a:t> were ahead of the pack, PSI Inc. filed for chapter 11 bankruptcy protection in June 2001. </a:t>
            </a:r>
            <a:endParaRPr lang="en-US" sz="2900" dirty="0">
              <a:latin typeface="Palatino Linotype"/>
              <a:cs typeface="Palatino Linotype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9687"/>
            <a:ext cx="9144000" cy="6867686"/>
            <a:chOff x="0" y="-9687"/>
            <a:chExt cx="9144000" cy="6867686"/>
          </a:xfrm>
        </p:grpSpPr>
        <p:sp>
          <p:nvSpPr>
            <p:cNvPr id="5" name="Rectangle 4"/>
            <p:cNvSpPr/>
            <p:nvPr/>
          </p:nvSpPr>
          <p:spPr>
            <a:xfrm>
              <a:off x="0" y="6125028"/>
              <a:ext cx="9144000" cy="7329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-9687"/>
              <a:ext cx="9144000" cy="83700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114566"/>
              <a:ext cx="9144000" cy="45719"/>
            </a:xfrm>
            <a:prstGeom prst="rect">
              <a:avLst/>
            </a:prstGeom>
            <a:solidFill>
              <a:srgbClr val="FA7D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276224" y="6369652"/>
              <a:ext cx="2273300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PRTsystems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76224" y="6303739"/>
              <a:ext cx="257175" cy="279471"/>
              <a:chOff x="342900" y="93096"/>
              <a:chExt cx="257175" cy="27947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42900" y="93096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8625" y="186763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</p:grp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5903913" y="6351242"/>
              <a:ext cx="3240087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www.prtsystems.ltd.uk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232228" y="280831"/>
              <a:ext cx="6966858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GB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Metaphors for things to come?</a:t>
              </a:r>
              <a:endParaRPr lang="en-US" sz="3600" b="1" i="1" dirty="0">
                <a:solidFill>
                  <a:schemeClr val="bg1"/>
                </a:solidFill>
                <a:latin typeface="Palatino Linotype"/>
                <a:ea typeface="+mn-ea"/>
                <a:cs typeface="Palatino Linotype"/>
              </a:endParaRPr>
            </a:p>
          </p:txBody>
        </p:sp>
      </p:grpSp>
      <p:pic>
        <p:nvPicPr>
          <p:cNvPr id="16" name="Picture 15" descr="Screen Shot 2019-04-07 at 12.47.31.png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016" y="955040"/>
            <a:ext cx="6107264" cy="460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5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4"/>
    </mc:Choice>
    <mc:Fallback xmlns="">
      <p:transition xmlns:p14="http://schemas.microsoft.com/office/powerpoint/2010/main" spd="slow" advTm="187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8229600" cy="483036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900" dirty="0" smtClean="0">
              <a:latin typeface="Palatino Linotype"/>
              <a:cs typeface="Palatino Linotype"/>
            </a:endParaRPr>
          </a:p>
          <a:p>
            <a:pPr marL="0" indent="0">
              <a:buNone/>
            </a:pPr>
            <a:r>
              <a:rPr lang="en-US" sz="2900" dirty="0" smtClean="0">
                <a:latin typeface="Palatino Linotype"/>
                <a:cs typeface="Palatino Linotype"/>
              </a:rPr>
              <a:t>Demonstrating that once again, </a:t>
            </a:r>
            <a:r>
              <a:rPr lang="en-US" sz="2900" dirty="0" err="1" smtClean="0">
                <a:latin typeface="Palatino Linotype"/>
                <a:cs typeface="Palatino Linotype"/>
              </a:rPr>
              <a:t>PSINet</a:t>
            </a:r>
            <a:r>
              <a:rPr lang="en-US" sz="2900" dirty="0" smtClean="0">
                <a:latin typeface="Palatino Linotype"/>
                <a:cs typeface="Palatino Linotype"/>
              </a:rPr>
              <a:t> were ahead of the pack, PSI Inc. filed for chapter 11 bankruptcy protection in June 2001.</a:t>
            </a:r>
          </a:p>
          <a:p>
            <a:pPr marL="0" indent="0">
              <a:buNone/>
            </a:pPr>
            <a:endParaRPr lang="en-US" sz="29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r>
              <a:rPr lang="en-US" sz="2900" dirty="0" err="1" smtClean="0">
                <a:latin typeface="Palatino Linotype"/>
                <a:cs typeface="Palatino Linotype"/>
              </a:rPr>
              <a:t>Rumours</a:t>
            </a:r>
            <a:r>
              <a:rPr lang="en-US" sz="2900" dirty="0">
                <a:latin typeface="Palatino Linotype"/>
                <a:cs typeface="Palatino Linotype"/>
              </a:rPr>
              <a:t> </a:t>
            </a:r>
            <a:r>
              <a:rPr lang="en-US" sz="2900" dirty="0" smtClean="0">
                <a:latin typeface="Palatino Linotype"/>
                <a:cs typeface="Palatino Linotype"/>
              </a:rPr>
              <a:t>that this was caused by my expenses claims whilst working for them in Australia are greatly exaggerated.</a:t>
            </a:r>
            <a:endParaRPr lang="en-US" sz="2900" dirty="0">
              <a:latin typeface="Palatino Linotype"/>
              <a:cs typeface="Palatino Linotype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9687"/>
            <a:ext cx="9144000" cy="6867686"/>
            <a:chOff x="0" y="-9687"/>
            <a:chExt cx="9144000" cy="6867686"/>
          </a:xfrm>
        </p:grpSpPr>
        <p:sp>
          <p:nvSpPr>
            <p:cNvPr id="5" name="Rectangle 4"/>
            <p:cNvSpPr/>
            <p:nvPr/>
          </p:nvSpPr>
          <p:spPr>
            <a:xfrm>
              <a:off x="0" y="6125028"/>
              <a:ext cx="9144000" cy="7329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-9687"/>
              <a:ext cx="9144000" cy="83700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114566"/>
              <a:ext cx="9144000" cy="45719"/>
            </a:xfrm>
            <a:prstGeom prst="rect">
              <a:avLst/>
            </a:prstGeom>
            <a:solidFill>
              <a:srgbClr val="FA7D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276224" y="6369652"/>
              <a:ext cx="2273300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PRTsystems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76224" y="6303739"/>
              <a:ext cx="257175" cy="279471"/>
              <a:chOff x="342900" y="93096"/>
              <a:chExt cx="257175" cy="27947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42900" y="93096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8625" y="186763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</p:grp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5903913" y="6351242"/>
              <a:ext cx="3240087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www.prtsystems.ltd.uk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232228" y="280831"/>
              <a:ext cx="6966858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GB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Metaphors for things to come?</a:t>
              </a:r>
              <a:endParaRPr lang="en-US" sz="3600" b="1" i="1" dirty="0">
                <a:solidFill>
                  <a:schemeClr val="bg1"/>
                </a:solidFill>
                <a:latin typeface="Palatino Linotype"/>
                <a:ea typeface="+mn-ea"/>
                <a:cs typeface="Palatino Linotype"/>
              </a:endParaRPr>
            </a:p>
          </p:txBody>
        </p:sp>
      </p:grpSp>
      <p:pic>
        <p:nvPicPr>
          <p:cNvPr id="16" name="Picture 15" descr="Screen Shot 2019-04-07 at 12.47.31.png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016" y="955040"/>
            <a:ext cx="6107264" cy="460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5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4"/>
    </mc:Choice>
    <mc:Fallback xmlns="">
      <p:transition xmlns:p14="http://schemas.microsoft.com/office/powerpoint/2010/main" spd="slow" advTm="187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1119054"/>
            <a:ext cx="5238751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/>
                <a:cs typeface="Palatino Linotype"/>
              </a:rPr>
              <a:t>This series of presentations, diagrams, router configurations and other tidbits I managed to locate can be found at: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2060"/>
                </a:solidFill>
                <a:latin typeface="Palatino Linotype"/>
                <a:cs typeface="Palatino Linotype"/>
              </a:rPr>
              <a:t>http://</a:t>
            </a:r>
            <a:r>
              <a:rPr lang="en-US" sz="2400" dirty="0" err="1" smtClean="0">
                <a:solidFill>
                  <a:srgbClr val="002060"/>
                </a:solidFill>
                <a:latin typeface="Palatino Linotype"/>
                <a:cs typeface="Palatino Linotype"/>
              </a:rPr>
              <a:t>www.prt.org</a:t>
            </a:r>
            <a:r>
              <a:rPr lang="en-US" sz="2400" dirty="0" smtClean="0">
                <a:solidFill>
                  <a:srgbClr val="002060"/>
                </a:solidFill>
                <a:latin typeface="Palatino Linotype"/>
                <a:cs typeface="Palatino Linotype"/>
              </a:rPr>
              <a:t>/history</a:t>
            </a:r>
          </a:p>
          <a:p>
            <a:pPr marL="0" indent="0">
              <a:buNone/>
            </a:pPr>
            <a:endParaRPr lang="en-US" sz="2400" dirty="0">
              <a:solidFill>
                <a:srgbClr val="002060"/>
              </a:solidFill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400" dirty="0" smtClean="0">
              <a:solidFill>
                <a:srgbClr val="002060"/>
              </a:solidFill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Palatino Linotype"/>
              <a:cs typeface="Palatino Linotype"/>
            </a:endParaRPr>
          </a:p>
          <a:p>
            <a:pPr marL="0" indent="0">
              <a:buNone/>
            </a:pPr>
            <a:r>
              <a:rPr lang="en-US" sz="20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/>
                <a:cs typeface="Palatino Linotype"/>
              </a:rPr>
              <a:t>Remember, folks, AS174 has been the go-to AS for your peering spats for over two decades.</a:t>
            </a:r>
            <a:endParaRPr lang="en-US" sz="2000" i="1" dirty="0" smtClean="0">
              <a:solidFill>
                <a:schemeClr val="tx1">
                  <a:lumMod val="85000"/>
                  <a:lumOff val="15000"/>
                </a:schemeClr>
              </a:solidFill>
              <a:latin typeface="Palatino Linotype"/>
              <a:cs typeface="Palatino Linotype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446306"/>
            <a:ext cx="9144000" cy="6411693"/>
            <a:chOff x="0" y="446306"/>
            <a:chExt cx="9144000" cy="6411693"/>
          </a:xfrm>
        </p:grpSpPr>
        <p:sp>
          <p:nvSpPr>
            <p:cNvPr id="8" name="Rectangle 7"/>
            <p:cNvSpPr/>
            <p:nvPr/>
          </p:nvSpPr>
          <p:spPr>
            <a:xfrm>
              <a:off x="0" y="6125028"/>
              <a:ext cx="9144000" cy="7329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6114566"/>
              <a:ext cx="9144000" cy="45719"/>
            </a:xfrm>
            <a:prstGeom prst="rect">
              <a:avLst/>
            </a:prstGeom>
            <a:solidFill>
              <a:srgbClr val="FA7D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276224" y="6369652"/>
              <a:ext cx="2273300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PRTsystems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76224" y="6303739"/>
              <a:ext cx="257175" cy="279471"/>
              <a:chOff x="342900" y="93096"/>
              <a:chExt cx="257175" cy="279471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342900" y="93096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428625" y="186763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</p:grp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5903913" y="6351242"/>
              <a:ext cx="3240087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www.prtsystems.ltd.uk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>
            <a:xfrm>
              <a:off x="533399" y="446306"/>
              <a:ext cx="6966858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b="1" i="1" dirty="0" smtClean="0">
                  <a:solidFill>
                    <a:srgbClr val="002060"/>
                  </a:solidFill>
                  <a:latin typeface="Palatino Linotype"/>
                  <a:ea typeface="+mn-ea"/>
                  <a:cs typeface="Palatino Linotype"/>
                </a:rPr>
                <a:t>Any Questions?</a:t>
              </a:r>
              <a:endParaRPr lang="en-US" sz="3600" b="1" i="1" dirty="0">
                <a:solidFill>
                  <a:srgbClr val="002060"/>
                </a:solidFill>
                <a:latin typeface="Palatino Linotype"/>
                <a:ea typeface="+mn-ea"/>
                <a:cs typeface="Palatino Linotype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4" y="2828663"/>
            <a:ext cx="1515540" cy="61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0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56"/>
    </mc:Choice>
    <mc:Fallback xmlns="">
      <p:transition xmlns:p14="http://schemas.microsoft.com/office/powerpoint/2010/main" spd="slow" advTm="1465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0413"/>
            <a:ext cx="4572000" cy="68684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2230" y="1240841"/>
            <a:ext cx="4005944" cy="881238"/>
          </a:xfrm>
        </p:spPr>
        <p:txBody>
          <a:bodyPr>
            <a:no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Palatino Linotype"/>
                <a:ea typeface="+mn-ea"/>
                <a:cs typeface="Palatino Linotype"/>
              </a:rPr>
              <a:t>Thank you</a:t>
            </a:r>
            <a:endParaRPr lang="en-US" sz="2400" i="1" dirty="0">
              <a:solidFill>
                <a:schemeClr val="bg1"/>
              </a:solidFill>
              <a:latin typeface="Palatino Linotype"/>
              <a:ea typeface="+mn-ea"/>
              <a:cs typeface="Palatino Linotype"/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1137798" y="3400931"/>
            <a:ext cx="6868413" cy="45723"/>
          </a:xfrm>
          <a:prstGeom prst="rect">
            <a:avLst/>
          </a:prstGeom>
          <a:solidFill>
            <a:srgbClr val="FA7D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/>
          <p:cNvCxnSpPr/>
          <p:nvPr/>
        </p:nvCxnSpPr>
        <p:spPr>
          <a:xfrm>
            <a:off x="457200" y="2430856"/>
            <a:ext cx="35242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230" y="2936837"/>
            <a:ext cx="4068808" cy="3946744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289599" y="3034048"/>
            <a:ext cx="2273300" cy="270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PRTsystems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89599" y="2968135"/>
            <a:ext cx="171450" cy="185804"/>
          </a:xfrm>
          <a:prstGeom prst="rect">
            <a:avLst/>
          </a:prstGeom>
          <a:noFill/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19050"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75324" y="3061802"/>
            <a:ext cx="171450" cy="185804"/>
          </a:xfrm>
          <a:prstGeom prst="rect">
            <a:avLst/>
          </a:prstGeom>
          <a:noFill/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19050"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94867" y="491254"/>
            <a:ext cx="4572010" cy="11868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i="1" dirty="0" smtClean="0">
                <a:solidFill>
                  <a:srgbClr val="002060"/>
                </a:solidFill>
                <a:latin typeface="Palatino Linotype"/>
                <a:ea typeface="+mn-ea"/>
                <a:cs typeface="Palatino Linotype"/>
              </a:rPr>
              <a:t>Paul Thornton</a:t>
            </a:r>
            <a:endParaRPr lang="en-US" sz="3500" i="1" dirty="0">
              <a:solidFill>
                <a:srgbClr val="002060"/>
              </a:solidFill>
              <a:latin typeface="Palatino Linotype"/>
              <a:ea typeface="+mn-ea"/>
              <a:cs typeface="Palatino Linotype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94867" y="1068121"/>
            <a:ext cx="4572010" cy="1694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600" i="1" dirty="0">
              <a:solidFill>
                <a:srgbClr val="002060"/>
              </a:solidFill>
              <a:latin typeface="Palatino Linotype"/>
              <a:ea typeface="+mn-ea"/>
              <a:cs typeface="Palatino Linotype"/>
            </a:endParaRPr>
          </a:p>
          <a:p>
            <a:r>
              <a:rPr lang="en-US" sz="1800" i="1" dirty="0" smtClean="0">
                <a:solidFill>
                  <a:srgbClr val="002060"/>
                </a:solidFill>
                <a:latin typeface="Palatino Linotype"/>
                <a:ea typeface="+mn-ea"/>
                <a:cs typeface="Palatino Linotype"/>
              </a:rPr>
              <a:t>paul@prtsystems.ltd.uk</a:t>
            </a:r>
          </a:p>
          <a:p>
            <a:endParaRPr lang="en-US" sz="1600" i="1" dirty="0" smtClean="0">
              <a:solidFill>
                <a:srgbClr val="002060"/>
              </a:solidFill>
              <a:latin typeface="Palatino Linotype"/>
              <a:ea typeface="+mn-ea"/>
              <a:cs typeface="Palatino Linotype"/>
            </a:endParaRPr>
          </a:p>
          <a:p>
            <a:r>
              <a:rPr lang="en-US" sz="1800" i="1" dirty="0" smtClean="0">
                <a:solidFill>
                  <a:srgbClr val="FA7D00"/>
                </a:solidFill>
                <a:latin typeface="Palatino Linotype"/>
                <a:ea typeface="+mn-ea"/>
                <a:cs typeface="Palatino Linotype"/>
              </a:rPr>
              <a:t>UKNOF37</a:t>
            </a:r>
          </a:p>
          <a:p>
            <a:r>
              <a:rPr lang="en-US" sz="1800" i="1" dirty="0" smtClean="0">
                <a:solidFill>
                  <a:srgbClr val="FA7D00"/>
                </a:solidFill>
                <a:latin typeface="Palatino Linotype"/>
                <a:ea typeface="+mn-ea"/>
                <a:cs typeface="Palatino Linotype"/>
              </a:rPr>
              <a:t>Manchester</a:t>
            </a:r>
          </a:p>
          <a:p>
            <a:r>
              <a:rPr lang="en-US" sz="1800" i="1" dirty="0" smtClean="0">
                <a:solidFill>
                  <a:srgbClr val="FA7D00"/>
                </a:solidFill>
                <a:latin typeface="Palatino Linotype"/>
                <a:ea typeface="+mn-ea"/>
                <a:cs typeface="Palatino Linotype"/>
              </a:rPr>
              <a:t>20 April 2017</a:t>
            </a:r>
            <a:endParaRPr lang="en-US" sz="1800" i="1" dirty="0">
              <a:solidFill>
                <a:srgbClr val="FA7D00"/>
              </a:solidFill>
              <a:latin typeface="Palatino Linotype"/>
              <a:ea typeface="+mn-ea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62719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3"/>
    </mc:Choice>
    <mc:Fallback xmlns="">
      <p:transition xmlns:p14="http://schemas.microsoft.com/office/powerpoint/2010/main" spd="slow" advTm="667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8880"/>
            <a:ext cx="8229600" cy="48202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 smtClean="0">
                <a:latin typeface="Palatino Linotype"/>
                <a:cs typeface="Palatino Linotype"/>
              </a:rPr>
              <a:t>Don’t start with a mothballed office building that’s never been fitted out.</a:t>
            </a:r>
          </a:p>
          <a:p>
            <a:pPr marL="0" indent="0">
              <a:buNone/>
            </a:pPr>
            <a:endParaRPr lang="en-US" sz="30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r>
              <a:rPr lang="en-US" sz="3000" dirty="0" smtClean="0">
                <a:latin typeface="Palatino Linotype"/>
                <a:cs typeface="Palatino Linotype"/>
              </a:rPr>
              <a:t>It won’t have enough riser space.</a:t>
            </a:r>
          </a:p>
          <a:p>
            <a:pPr marL="0" indent="0">
              <a:buNone/>
            </a:pPr>
            <a:endParaRPr lang="en-US" sz="30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r>
              <a:rPr lang="en-US" sz="3000" dirty="0" smtClean="0">
                <a:latin typeface="Palatino Linotype"/>
                <a:cs typeface="Palatino Linotype"/>
              </a:rPr>
              <a:t>It certainly won’t have enough power.</a:t>
            </a:r>
          </a:p>
          <a:p>
            <a:pPr marL="0" indent="0">
              <a:buNone/>
            </a:pPr>
            <a:endParaRPr lang="en-US" sz="30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r>
              <a:rPr lang="en-US" sz="3000" dirty="0" smtClean="0">
                <a:latin typeface="Palatino Linotype"/>
                <a:cs typeface="Palatino Linotype"/>
              </a:rPr>
              <a:t>But it was (apparently) cheap!</a:t>
            </a:r>
            <a:endParaRPr lang="en-US" sz="3000" dirty="0">
              <a:latin typeface="Palatino Linotype"/>
              <a:cs typeface="Palatino Linotype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9687"/>
            <a:ext cx="9144000" cy="6867686"/>
            <a:chOff x="0" y="-9687"/>
            <a:chExt cx="9144000" cy="6867686"/>
          </a:xfrm>
        </p:grpSpPr>
        <p:sp>
          <p:nvSpPr>
            <p:cNvPr id="5" name="Rectangle 4"/>
            <p:cNvSpPr/>
            <p:nvPr/>
          </p:nvSpPr>
          <p:spPr>
            <a:xfrm>
              <a:off x="0" y="6125028"/>
              <a:ext cx="9144000" cy="7329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-9687"/>
              <a:ext cx="9144000" cy="83700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114566"/>
              <a:ext cx="9144000" cy="45719"/>
            </a:xfrm>
            <a:prstGeom prst="rect">
              <a:avLst/>
            </a:prstGeom>
            <a:solidFill>
              <a:srgbClr val="FA7D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276224" y="6369652"/>
              <a:ext cx="2273300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PRTsystems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76224" y="6303739"/>
              <a:ext cx="257175" cy="279471"/>
              <a:chOff x="342900" y="93096"/>
              <a:chExt cx="257175" cy="27947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42900" y="93096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8625" y="186763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</p:grp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5903913" y="6351242"/>
              <a:ext cx="3240087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www.prtsystems.ltd.uk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242388" y="280831"/>
              <a:ext cx="6966858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Building a </a:t>
              </a:r>
              <a:r>
                <a:rPr lang="en-US" sz="3600" b="1" i="1" dirty="0" err="1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Datacentre</a:t>
              </a:r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 - Tips</a:t>
              </a:r>
              <a:endParaRPr lang="en-US" sz="3600" b="1" i="1" dirty="0">
                <a:solidFill>
                  <a:schemeClr val="bg1"/>
                </a:solidFill>
                <a:latin typeface="Palatino Linotype"/>
                <a:ea typeface="+mn-ea"/>
                <a:cs typeface="Palatino Linotyp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487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4"/>
    </mc:Choice>
    <mc:Fallback xmlns="">
      <p:transition xmlns:p14="http://schemas.microsoft.com/office/powerpoint/2010/main" spd="slow" advTm="187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8229600" cy="48303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 smtClean="0">
                <a:latin typeface="Palatino Linotype"/>
                <a:cs typeface="Palatino Linotype"/>
              </a:rPr>
              <a:t>So off we went, to see the </a:t>
            </a:r>
            <a:r>
              <a:rPr lang="en-US" sz="3000" dirty="0" err="1" smtClean="0">
                <a:latin typeface="Palatino Linotype"/>
                <a:cs typeface="Palatino Linotype"/>
              </a:rPr>
              <a:t>PSINet</a:t>
            </a:r>
            <a:r>
              <a:rPr lang="en-US" sz="3000" dirty="0" smtClean="0">
                <a:latin typeface="Palatino Linotype"/>
                <a:cs typeface="Palatino Linotype"/>
              </a:rPr>
              <a:t> flagship DC in Herndon.</a:t>
            </a:r>
            <a:endParaRPr lang="en-US" sz="3000" dirty="0">
              <a:latin typeface="Palatino Linotype"/>
              <a:cs typeface="Palatino Linotype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9687"/>
            <a:ext cx="9144000" cy="6867686"/>
            <a:chOff x="0" y="-9687"/>
            <a:chExt cx="9144000" cy="6867686"/>
          </a:xfrm>
        </p:grpSpPr>
        <p:sp>
          <p:nvSpPr>
            <p:cNvPr id="5" name="Rectangle 4"/>
            <p:cNvSpPr/>
            <p:nvPr/>
          </p:nvSpPr>
          <p:spPr>
            <a:xfrm>
              <a:off x="0" y="6125028"/>
              <a:ext cx="9144000" cy="7329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-9687"/>
              <a:ext cx="9144000" cy="83700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114566"/>
              <a:ext cx="9144000" cy="45719"/>
            </a:xfrm>
            <a:prstGeom prst="rect">
              <a:avLst/>
            </a:prstGeom>
            <a:solidFill>
              <a:srgbClr val="FA7D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276224" y="6369652"/>
              <a:ext cx="2273300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PRTsystems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76224" y="6303739"/>
              <a:ext cx="257175" cy="279471"/>
              <a:chOff x="342900" y="93096"/>
              <a:chExt cx="257175" cy="27947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42900" y="93096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8625" y="186763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</p:grp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5903913" y="6351242"/>
              <a:ext cx="3240087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www.prtsystems.ltd.uk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232228" y="280831"/>
              <a:ext cx="6966858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Building a </a:t>
              </a:r>
              <a:r>
                <a:rPr lang="en-US" sz="3600" b="1" i="1" dirty="0" err="1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Datacentre</a:t>
              </a:r>
              <a:endParaRPr lang="en-US" sz="3600" b="1" i="1" dirty="0">
                <a:solidFill>
                  <a:schemeClr val="bg1"/>
                </a:solidFill>
                <a:latin typeface="Palatino Linotype"/>
                <a:ea typeface="+mn-ea"/>
                <a:cs typeface="Palatino Linotyp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926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4"/>
    </mc:Choice>
    <mc:Fallback xmlns="">
      <p:transition xmlns:p14="http://schemas.microsoft.com/office/powerpoint/2010/main" spd="slow" advTm="187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8400"/>
            <a:ext cx="8229600" cy="48506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 smtClean="0">
                <a:latin typeface="Palatino Linotype"/>
                <a:cs typeface="Palatino Linotype"/>
              </a:rPr>
              <a:t>So off we went, to see the </a:t>
            </a:r>
            <a:r>
              <a:rPr lang="en-US" sz="3000" dirty="0" err="1" smtClean="0">
                <a:latin typeface="Palatino Linotype"/>
                <a:cs typeface="Palatino Linotype"/>
              </a:rPr>
              <a:t>PSINet</a:t>
            </a:r>
            <a:r>
              <a:rPr lang="en-US" sz="3000" dirty="0" smtClean="0">
                <a:latin typeface="Palatino Linotype"/>
                <a:cs typeface="Palatino Linotype"/>
              </a:rPr>
              <a:t> flagship DC in Herndon.</a:t>
            </a:r>
            <a:endParaRPr lang="en-US" sz="3000" dirty="0">
              <a:latin typeface="Palatino Linotype"/>
              <a:cs typeface="Palatino Linotype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9687"/>
            <a:ext cx="9144000" cy="6867686"/>
            <a:chOff x="0" y="-9687"/>
            <a:chExt cx="9144000" cy="6867686"/>
          </a:xfrm>
        </p:grpSpPr>
        <p:sp>
          <p:nvSpPr>
            <p:cNvPr id="5" name="Rectangle 4"/>
            <p:cNvSpPr/>
            <p:nvPr/>
          </p:nvSpPr>
          <p:spPr>
            <a:xfrm>
              <a:off x="0" y="6125028"/>
              <a:ext cx="9144000" cy="7329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-9687"/>
              <a:ext cx="9144000" cy="83700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114566"/>
              <a:ext cx="9144000" cy="45719"/>
            </a:xfrm>
            <a:prstGeom prst="rect">
              <a:avLst/>
            </a:prstGeom>
            <a:solidFill>
              <a:srgbClr val="FA7D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276224" y="6369652"/>
              <a:ext cx="2273300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PRTsystems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76224" y="6303739"/>
              <a:ext cx="257175" cy="279471"/>
              <a:chOff x="342900" y="93096"/>
              <a:chExt cx="257175" cy="27947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42900" y="93096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8625" y="186763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</p:grp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5903913" y="6351242"/>
              <a:ext cx="3240087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www.prtsystems.ltd.uk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232228" y="280831"/>
              <a:ext cx="6966858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Building a </a:t>
              </a:r>
              <a:r>
                <a:rPr lang="en-US" sz="3600" b="1" i="1" dirty="0" err="1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Datacentre</a:t>
              </a:r>
              <a:endParaRPr lang="en-US" sz="3600" b="1" i="1" dirty="0">
                <a:solidFill>
                  <a:schemeClr val="bg1"/>
                </a:solidFill>
                <a:latin typeface="Palatino Linotype"/>
                <a:ea typeface="+mn-ea"/>
                <a:cs typeface="Palatino Linotype"/>
              </a:endParaRPr>
            </a:p>
          </p:txBody>
        </p:sp>
      </p:grpSp>
      <p:pic>
        <p:nvPicPr>
          <p:cNvPr id="2" name="Picture 1" descr="herndon_rack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312" y="1821179"/>
            <a:ext cx="5206048" cy="390453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348480" y="5039360"/>
            <a:ext cx="3566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A7D00"/>
                </a:solidFill>
                <a:latin typeface="Palatino Linotype"/>
                <a:cs typeface="Palatino Linotype"/>
              </a:rPr>
              <a:t>It looked pretty decent...</a:t>
            </a:r>
            <a:endParaRPr lang="en-US" sz="2400" b="1" dirty="0">
              <a:solidFill>
                <a:srgbClr val="FA7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35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4"/>
    </mc:Choice>
    <mc:Fallback xmlns="">
      <p:transition xmlns:p14="http://schemas.microsoft.com/office/powerpoint/2010/main" spd="slow" advTm="187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8400"/>
            <a:ext cx="8229600" cy="48506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 smtClean="0">
                <a:latin typeface="Palatino Linotype"/>
                <a:cs typeface="Palatino Linotype"/>
              </a:rPr>
              <a:t>We had this:</a:t>
            </a:r>
            <a:endParaRPr lang="en-US" sz="3000" dirty="0">
              <a:latin typeface="Palatino Linotype"/>
              <a:cs typeface="Palatino Linotype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9687"/>
            <a:ext cx="9144000" cy="6867686"/>
            <a:chOff x="0" y="-9687"/>
            <a:chExt cx="9144000" cy="6867686"/>
          </a:xfrm>
        </p:grpSpPr>
        <p:sp>
          <p:nvSpPr>
            <p:cNvPr id="5" name="Rectangle 4"/>
            <p:cNvSpPr/>
            <p:nvPr/>
          </p:nvSpPr>
          <p:spPr>
            <a:xfrm>
              <a:off x="0" y="6125028"/>
              <a:ext cx="9144000" cy="7329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-9687"/>
              <a:ext cx="9144000" cy="83700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114566"/>
              <a:ext cx="9144000" cy="45719"/>
            </a:xfrm>
            <a:prstGeom prst="rect">
              <a:avLst/>
            </a:prstGeom>
            <a:solidFill>
              <a:srgbClr val="FA7D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276224" y="6369652"/>
              <a:ext cx="2273300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PRTsystems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76224" y="6303739"/>
              <a:ext cx="257175" cy="279471"/>
              <a:chOff x="342900" y="93096"/>
              <a:chExt cx="257175" cy="27947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42900" y="93096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8625" y="186763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</p:grp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5903913" y="6351242"/>
              <a:ext cx="3240087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www.prtsystems.ltd.uk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232228" y="280831"/>
              <a:ext cx="6966858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Building a </a:t>
              </a:r>
              <a:r>
                <a:rPr lang="en-US" sz="3600" b="1" i="1" dirty="0" err="1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Datacentre</a:t>
              </a:r>
              <a:endParaRPr lang="en-US" sz="3600" b="1" i="1" dirty="0">
                <a:solidFill>
                  <a:schemeClr val="bg1"/>
                </a:solidFill>
                <a:latin typeface="Palatino Linotype"/>
                <a:ea typeface="+mn-ea"/>
                <a:cs typeface="Palatino Linotype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27634" y="3373120"/>
            <a:ext cx="356616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A7D00"/>
                </a:solidFill>
                <a:latin typeface="Palatino Linotype"/>
                <a:cs typeface="Palatino Linotype"/>
              </a:rPr>
              <a:t>We were going to</a:t>
            </a:r>
          </a:p>
          <a:p>
            <a:r>
              <a:rPr lang="en-US" sz="2400" b="1" dirty="0" smtClean="0">
                <a:solidFill>
                  <a:srgbClr val="FA7D00"/>
                </a:solidFill>
                <a:latin typeface="Palatino Linotype"/>
                <a:cs typeface="Palatino Linotype"/>
              </a:rPr>
              <a:t>need to speed up</a:t>
            </a:r>
          </a:p>
          <a:p>
            <a:r>
              <a:rPr lang="en-US" sz="2400" b="1" dirty="0">
                <a:solidFill>
                  <a:srgbClr val="FA7D00"/>
                </a:solidFill>
                <a:latin typeface="Palatino Linotype"/>
                <a:cs typeface="Palatino Linotype"/>
              </a:rPr>
              <a:t>t</a:t>
            </a:r>
            <a:r>
              <a:rPr lang="en-US" sz="2400" b="1" dirty="0" smtClean="0">
                <a:solidFill>
                  <a:srgbClr val="FA7D00"/>
                </a:solidFill>
                <a:latin typeface="Palatino Linotype"/>
                <a:cs typeface="Palatino Linotype"/>
              </a:rPr>
              <a:t>he builders.</a:t>
            </a:r>
            <a:endParaRPr lang="en-US" sz="2400" b="1" dirty="0">
              <a:solidFill>
                <a:srgbClr val="FA7D00"/>
              </a:solidFill>
            </a:endParaRPr>
          </a:p>
        </p:txBody>
      </p:sp>
      <p:pic>
        <p:nvPicPr>
          <p:cNvPr id="15" name="Picture 14" descr="london_dc_buildingsi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1529080"/>
            <a:ext cx="5577840" cy="41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7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4"/>
    </mc:Choice>
    <mc:Fallback xmlns="">
      <p:transition xmlns:p14="http://schemas.microsoft.com/office/powerpoint/2010/main" spd="slow" advTm="187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8400"/>
            <a:ext cx="8229600" cy="48506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 smtClean="0">
                <a:latin typeface="Palatino Linotype"/>
                <a:cs typeface="Palatino Linotype"/>
              </a:rPr>
              <a:t>We rapidly became involved in the DC fit out.</a:t>
            </a:r>
          </a:p>
          <a:p>
            <a:pPr marL="0" indent="0">
              <a:buNone/>
            </a:pPr>
            <a:endParaRPr lang="en-US" sz="30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r>
              <a:rPr lang="en-US" sz="3000" dirty="0" smtClean="0">
                <a:latin typeface="Palatino Linotype"/>
                <a:cs typeface="Palatino Linotype"/>
              </a:rPr>
              <a:t>No good worrying about routers and servers if ther</a:t>
            </a:r>
            <a:r>
              <a:rPr lang="en-US" sz="3000" dirty="0" smtClean="0">
                <a:latin typeface="Palatino Linotype"/>
                <a:cs typeface="Palatino Linotype"/>
              </a:rPr>
              <a:t>e wasn’t a floor or power.</a:t>
            </a:r>
          </a:p>
          <a:p>
            <a:pPr marL="0" indent="0">
              <a:buNone/>
            </a:pPr>
            <a:endParaRPr lang="en-US" sz="30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r>
              <a:rPr lang="en-US" sz="3000" dirty="0" smtClean="0">
                <a:latin typeface="Palatino Linotype"/>
                <a:cs typeface="Palatino Linotype"/>
              </a:rPr>
              <a:t>But, naturally, sales had </a:t>
            </a:r>
            <a:r>
              <a:rPr lang="en-US" sz="3000" u="sng" dirty="0" smtClean="0">
                <a:latin typeface="Palatino Linotype"/>
                <a:cs typeface="Palatino Linotype"/>
              </a:rPr>
              <a:t>already</a:t>
            </a:r>
            <a:r>
              <a:rPr lang="en-US" sz="3000" dirty="0" smtClean="0">
                <a:latin typeface="Palatino Linotype"/>
                <a:cs typeface="Palatino Linotype"/>
              </a:rPr>
              <a:t> sold things that we needed to deliver last week!</a:t>
            </a:r>
            <a:endParaRPr lang="en-US" sz="3000" dirty="0">
              <a:latin typeface="Palatino Linotype"/>
              <a:cs typeface="Palatino Linotype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9687"/>
            <a:ext cx="9144000" cy="6867686"/>
            <a:chOff x="0" y="-9687"/>
            <a:chExt cx="9144000" cy="6867686"/>
          </a:xfrm>
        </p:grpSpPr>
        <p:sp>
          <p:nvSpPr>
            <p:cNvPr id="5" name="Rectangle 4"/>
            <p:cNvSpPr/>
            <p:nvPr/>
          </p:nvSpPr>
          <p:spPr>
            <a:xfrm>
              <a:off x="0" y="6125028"/>
              <a:ext cx="9144000" cy="7329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-9687"/>
              <a:ext cx="9144000" cy="83700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114566"/>
              <a:ext cx="9144000" cy="45719"/>
            </a:xfrm>
            <a:prstGeom prst="rect">
              <a:avLst/>
            </a:prstGeom>
            <a:solidFill>
              <a:srgbClr val="FA7D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276224" y="6369652"/>
              <a:ext cx="2273300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PRTsystems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76224" y="6303739"/>
              <a:ext cx="257175" cy="279471"/>
              <a:chOff x="342900" y="93096"/>
              <a:chExt cx="257175" cy="27947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42900" y="93096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8625" y="186763"/>
                <a:ext cx="171450" cy="185804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bg1"/>
                    </a:solidFill>
                  </a:ln>
                  <a:noFill/>
                </a:endParaRPr>
              </a:p>
            </p:txBody>
          </p:sp>
        </p:grp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5903913" y="6351242"/>
              <a:ext cx="3240087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www.prtsystems.ltd.uk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232228" y="280831"/>
              <a:ext cx="6966858" cy="2705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Building a </a:t>
              </a:r>
              <a:r>
                <a:rPr lang="en-US" sz="3600" b="1" i="1" dirty="0" err="1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Datacentre</a:t>
              </a:r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 </a:t>
              </a:r>
              <a:r>
                <a:rPr lang="mr-IN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–</a:t>
              </a:r>
              <a:r>
                <a:rPr lang="en-US" sz="3600" b="1" i="1" dirty="0" smtClean="0">
                  <a:solidFill>
                    <a:schemeClr val="bg1"/>
                  </a:solidFill>
                  <a:latin typeface="Palatino Linotype"/>
                  <a:ea typeface="+mn-ea"/>
                  <a:cs typeface="Palatino Linotype"/>
                </a:rPr>
                <a:t> Progress</a:t>
              </a:r>
              <a:endParaRPr lang="en-US" sz="3600" b="1" i="1" dirty="0">
                <a:solidFill>
                  <a:schemeClr val="bg1"/>
                </a:solidFill>
                <a:latin typeface="Palatino Linotype"/>
                <a:ea typeface="+mn-ea"/>
                <a:cs typeface="Palatino Linotyp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663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4"/>
    </mc:Choice>
    <mc:Fallback xmlns="">
      <p:transition xmlns:p14="http://schemas.microsoft.com/office/powerpoint/2010/main" spd="slow" advTm="187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22067</TotalTime>
  <Words>1717</Words>
  <Application>Microsoft Macintosh PowerPoint</Application>
  <PresentationFormat>On-screen Show (4:3)</PresentationFormat>
  <Paragraphs>410</Paragraphs>
  <Slides>46</Slides>
  <Notes>46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None of us really knew what we were doing, we just made it up as we went along.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Thornton</dc:creator>
  <cp:lastModifiedBy>Paul Thornton</cp:lastModifiedBy>
  <cp:revision>421</cp:revision>
  <cp:lastPrinted>2019-04-08T17:34:43Z</cp:lastPrinted>
  <dcterms:created xsi:type="dcterms:W3CDTF">2016-04-16T13:06:07Z</dcterms:created>
  <dcterms:modified xsi:type="dcterms:W3CDTF">2019-04-08T17:34:53Z</dcterms:modified>
</cp:coreProperties>
</file>