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370" r:id="rId3"/>
    <p:sldId id="320" r:id="rId4"/>
    <p:sldId id="358" r:id="rId5"/>
    <p:sldId id="333" r:id="rId6"/>
    <p:sldId id="321" r:id="rId7"/>
    <p:sldId id="324" r:id="rId8"/>
    <p:sldId id="359" r:id="rId9"/>
    <p:sldId id="360" r:id="rId10"/>
    <p:sldId id="361" r:id="rId11"/>
    <p:sldId id="365" r:id="rId12"/>
    <p:sldId id="362" r:id="rId13"/>
    <p:sldId id="355" r:id="rId14"/>
    <p:sldId id="327" r:id="rId15"/>
    <p:sldId id="328" r:id="rId16"/>
    <p:sldId id="334" r:id="rId17"/>
    <p:sldId id="356" r:id="rId18"/>
    <p:sldId id="347" r:id="rId19"/>
    <p:sldId id="329" r:id="rId20"/>
    <p:sldId id="330" r:id="rId21"/>
    <p:sldId id="331" r:id="rId22"/>
    <p:sldId id="340" r:id="rId23"/>
    <p:sldId id="341" r:id="rId24"/>
    <p:sldId id="343" r:id="rId25"/>
    <p:sldId id="367" r:id="rId26"/>
    <p:sldId id="369" r:id="rId27"/>
    <p:sldId id="366" r:id="rId28"/>
    <p:sldId id="346" r:id="rId29"/>
    <p:sldId id="345" r:id="rId30"/>
    <p:sldId id="336" r:id="rId31"/>
    <p:sldId id="337" r:id="rId32"/>
    <p:sldId id="322" r:id="rId33"/>
    <p:sldId id="323" r:id="rId34"/>
    <p:sldId id="338" r:id="rId35"/>
    <p:sldId id="349" r:id="rId36"/>
    <p:sldId id="357" r:id="rId37"/>
    <p:sldId id="363" r:id="rId38"/>
    <p:sldId id="364" r:id="rId39"/>
    <p:sldId id="303" r:id="rId40"/>
    <p:sldId id="317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7D00"/>
    <a:srgbClr val="C9A02E"/>
    <a:srgbClr val="0037A4"/>
    <a:srgbClr val="3691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6" autoAdjust="0"/>
    <p:restoredTop sz="83559" autoAdjust="0"/>
  </p:normalViewPr>
  <p:slideViewPr>
    <p:cSldViewPr snapToGrid="0" snapToObjects="1">
      <p:cViewPr>
        <p:scale>
          <a:sx n="125" d="100"/>
          <a:sy n="125" d="100"/>
        </p:scale>
        <p:origin x="-128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2EDBC-8B13-9A47-AB07-113197C5AE6E}" type="datetimeFigureOut">
              <a:rPr lang="en-US" smtClean="0"/>
              <a:t>14/05/17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943F5-CAE8-8249-8FC1-2ACE0225A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78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</a:t>
            </a:r>
            <a:r>
              <a:rPr lang="en-US" baseline="0" dirty="0" smtClean="0"/>
              <a:t> we know what we’re doing now?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65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is the actual switch0.linx.net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isn’t a 4800, it</a:t>
            </a:r>
            <a:r>
              <a:rPr lang="fr-FR" baseline="0" dirty="0" smtClean="0"/>
              <a:t>’</a:t>
            </a:r>
            <a:r>
              <a:rPr lang="en-US" baseline="0" dirty="0" smtClean="0"/>
              <a:t>s the larger chassis – but was the only photo I could find.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is early 1998.</a:t>
            </a:r>
          </a:p>
          <a:p>
            <a:r>
              <a:rPr lang="en-US" baseline="0" dirty="0" smtClean="0"/>
              <a:t>More </a:t>
            </a:r>
            <a:r>
              <a:rPr lang="en-US" baseline="0" dirty="0" smtClean="0"/>
              <a:t>– much more – on FDDI later...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Graph stolen from Keith’s January 1999 NANOG update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Left hand side is ‘now’ – so up and to the left.</a:t>
            </a:r>
            <a:endParaRPr lang="en-US" baseline="0" dirty="0" smtClean="0"/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More on the blip at the beginning of November later...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L2 services sold by INS/Xara to NY got around the three </a:t>
            </a:r>
            <a:r>
              <a:rPr lang="en-US" baseline="0" dirty="0" err="1" smtClean="0"/>
              <a:t>traceroutes</a:t>
            </a:r>
            <a:r>
              <a:rPr lang="en-US" baseline="0" dirty="0" smtClean="0"/>
              <a:t> rule.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LoNAP</a:t>
            </a:r>
            <a:r>
              <a:rPr lang="en-US" baseline="0" dirty="0" smtClean="0"/>
              <a:t> formed in March 1998.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Powerrail</a:t>
            </a:r>
            <a:r>
              <a:rPr lang="en-US" baseline="0" dirty="0" smtClean="0"/>
              <a:t> had excellent hardware.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was the original switch7 Summit 48.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Cat 5000 especially prone to this, but all of the hardware suffered from some form of this problem in one way or another.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was the first ‘great renumbering’ in 1998/1999.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LINX members will recall a large renumber to extend the Juniper peering LAN from a /23 to a /22</a:t>
            </a:r>
          </a:p>
          <a:p>
            <a:r>
              <a:rPr lang="en-US" baseline="0" dirty="0" smtClean="0"/>
              <a:t>It was designed that way in the first place!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LINX members will recall a large renumber to extend the Juniper peering LAN from a /23 to a /22</a:t>
            </a:r>
          </a:p>
          <a:p>
            <a:r>
              <a:rPr lang="en-US" baseline="0" dirty="0" smtClean="0"/>
              <a:t>It was designed that way in the first place!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marmite jar shall remain a mystery for those not aware of the secret brotherhood of marmite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was a quality Sun clone inherited from </a:t>
            </a:r>
            <a:r>
              <a:rPr lang="en-US" baseline="0" dirty="0" err="1" smtClean="0"/>
              <a:t>PSINet</a:t>
            </a:r>
            <a:r>
              <a:rPr lang="en-US" baseline="0" dirty="0" smtClean="0"/>
              <a:t> UK.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 can’t imagine this is any better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TFM1 and TFM2 don’t look very different...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Ethernet chipsets not commodity.  1GE switches still only just coming online at a reasonable price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All of those protocols so beloved by CCIE question setters!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Be sure that the font is large enough that MAC addresses are clearly readable though.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No, I can’t find the router </a:t>
            </a:r>
            <a:r>
              <a:rPr lang="en-US" baseline="0" dirty="0" err="1" smtClean="0"/>
              <a:t>config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Its hostname was great-uncle-</a:t>
            </a:r>
            <a:r>
              <a:rPr lang="en-US" baseline="0" dirty="0" err="1" smtClean="0"/>
              <a:t>bulgaria.linx.net</a:t>
            </a:r>
            <a:r>
              <a:rPr lang="en-US" baseline="0" dirty="0" smtClean="0"/>
              <a:t> though.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03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57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took it 48</a:t>
            </a:r>
            <a:r>
              <a:rPr lang="en-US" baseline="0" dirty="0" smtClean="0"/>
              <a:t> seconds to establish that things were not going to work out!</a:t>
            </a:r>
            <a:endParaRPr lang="en-US" dirty="0" smtClean="0"/>
          </a:p>
          <a:p>
            <a:r>
              <a:rPr lang="en-US" dirty="0" smtClean="0"/>
              <a:t>The most reliable storage</a:t>
            </a:r>
            <a:r>
              <a:rPr lang="en-US" baseline="0" dirty="0" smtClean="0"/>
              <a:t> is my original 1993-era IBM 0663 1G SCSI hard drive.</a:t>
            </a:r>
          </a:p>
          <a:p>
            <a:endParaRPr lang="en-US" dirty="0" smtClean="0"/>
          </a:p>
          <a:p>
            <a:r>
              <a:rPr lang="en-US" dirty="0" smtClean="0"/>
              <a:t>Think about long-term</a:t>
            </a:r>
            <a:r>
              <a:rPr lang="en-US" baseline="0" dirty="0" smtClean="0"/>
              <a:t> data storage.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at the time, content providers and tier-2 ISPs as we now</a:t>
            </a:r>
            <a:r>
              <a:rPr lang="en-US" baseline="0" dirty="0" smtClean="0"/>
              <a:t> know them couldn’t join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We’ve only made it to 7.5x that!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76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More on FDDI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More on FDDI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037B-533A-E241-9B2C-58620F1B3BBC}" type="datetimeFigureOut">
              <a:rPr lang="en-US" smtClean="0"/>
              <a:t>14/05/17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D7A7-481A-3343-AF0F-F19BFDDE9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67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037B-533A-E241-9B2C-58620F1B3BBC}" type="datetimeFigureOut">
              <a:rPr lang="en-US" smtClean="0"/>
              <a:t>14/05/17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D7A7-481A-3343-AF0F-F19BFDDE9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42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037B-533A-E241-9B2C-58620F1B3BBC}" type="datetimeFigureOut">
              <a:rPr lang="en-US" smtClean="0"/>
              <a:t>14/05/17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D7A7-481A-3343-AF0F-F19BFDDE9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33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037B-533A-E241-9B2C-58620F1B3BBC}" type="datetimeFigureOut">
              <a:rPr lang="en-US" smtClean="0"/>
              <a:t>14/05/17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D7A7-481A-3343-AF0F-F19BFDDE9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9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037B-533A-E241-9B2C-58620F1B3BBC}" type="datetimeFigureOut">
              <a:rPr lang="en-US" smtClean="0"/>
              <a:t>14/05/17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D7A7-481A-3343-AF0F-F19BFDDE9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5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037B-533A-E241-9B2C-58620F1B3BBC}" type="datetimeFigureOut">
              <a:rPr lang="en-US" smtClean="0"/>
              <a:t>14/05/17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D7A7-481A-3343-AF0F-F19BFDDE9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92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037B-533A-E241-9B2C-58620F1B3BBC}" type="datetimeFigureOut">
              <a:rPr lang="en-US" smtClean="0"/>
              <a:t>14/05/17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D7A7-481A-3343-AF0F-F19BFDDE9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47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037B-533A-E241-9B2C-58620F1B3BBC}" type="datetimeFigureOut">
              <a:rPr lang="en-US" smtClean="0"/>
              <a:t>14/05/17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D7A7-481A-3343-AF0F-F19BFDDE9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77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037B-533A-E241-9B2C-58620F1B3BBC}" type="datetimeFigureOut">
              <a:rPr lang="en-US" smtClean="0"/>
              <a:t>14/05/17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D7A7-481A-3343-AF0F-F19BFDDE9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71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037B-533A-E241-9B2C-58620F1B3BBC}" type="datetimeFigureOut">
              <a:rPr lang="en-US" smtClean="0"/>
              <a:t>14/05/17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D7A7-481A-3343-AF0F-F19BFDDE9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1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037B-533A-E241-9B2C-58620F1B3BBC}" type="datetimeFigureOut">
              <a:rPr lang="en-US" smtClean="0"/>
              <a:t>14/05/17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D7A7-481A-3343-AF0F-F19BFDDE9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7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3037B-533A-E241-9B2C-58620F1B3BBC}" type="datetimeFigureOut">
              <a:rPr lang="en-US" smtClean="0"/>
              <a:t>14/05/17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4D7A7-481A-3343-AF0F-F19BFDDE9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5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5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5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67" y="4020661"/>
            <a:ext cx="4554355" cy="28373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10413"/>
            <a:ext cx="4572000" cy="6868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230" y="268393"/>
            <a:ext cx="4005944" cy="3080274"/>
          </a:xfrm>
        </p:spPr>
        <p:txBody>
          <a:bodyPr>
            <a:no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rPr>
              <a:t>None of us really knew what we were doing, we just made it up as we went </a:t>
            </a:r>
            <a:r>
              <a:rPr lang="en-US" sz="3200" i="1" dirty="0" smtClean="0">
                <a:solidFill>
                  <a:schemeClr val="bg1"/>
                </a:solidFill>
                <a:latin typeface="Palatino Linotype"/>
                <a:ea typeface="+mn-ea"/>
                <a:cs typeface="Palatino Linotype"/>
              </a:rPr>
              <a:t>along.</a:t>
            </a:r>
            <a:endParaRPr lang="en-US" sz="1600" i="1" dirty="0">
              <a:solidFill>
                <a:schemeClr val="bg1"/>
              </a:solidFill>
              <a:latin typeface="Palatino Linotype"/>
              <a:ea typeface="+mn-ea"/>
              <a:cs typeface="Palatino Linotype"/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1137798" y="3400931"/>
            <a:ext cx="6868413" cy="45723"/>
          </a:xfrm>
          <a:prstGeom prst="rect">
            <a:avLst/>
          </a:prstGeom>
          <a:solidFill>
            <a:srgbClr val="FA7D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2760375"/>
            <a:ext cx="4572000" cy="1186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i="1" dirty="0" smtClean="0">
                <a:solidFill>
                  <a:schemeClr val="bg1"/>
                </a:solidFill>
                <a:latin typeface="Palatino Linotype"/>
                <a:ea typeface="+mn-ea"/>
                <a:cs typeface="Palatino Linotype"/>
              </a:rPr>
              <a:t>(Part </a:t>
            </a:r>
            <a:r>
              <a:rPr lang="en-US" sz="2100" i="1" dirty="0" smtClean="0">
                <a:solidFill>
                  <a:schemeClr val="bg1"/>
                </a:solidFill>
                <a:latin typeface="Palatino Linotype"/>
                <a:ea typeface="+mn-ea"/>
                <a:cs typeface="Palatino Linotype"/>
              </a:rPr>
              <a:t>2 – You were threatened with this)</a:t>
            </a:r>
            <a:endParaRPr lang="en-US" sz="2100" i="1" dirty="0">
              <a:solidFill>
                <a:schemeClr val="bg1"/>
              </a:solidFill>
              <a:latin typeface="Palatino Linotype"/>
              <a:ea typeface="+mn-ea"/>
              <a:cs typeface="Palatino Linotyp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257" y="4974178"/>
            <a:ext cx="3257889" cy="1732941"/>
          </a:xfrm>
        </p:spPr>
        <p:txBody>
          <a:bodyPr>
            <a:normAutofit/>
          </a:bodyPr>
          <a:lstStyle/>
          <a:p>
            <a:r>
              <a:rPr lang="en-US" sz="1800" i="1" dirty="0" smtClean="0">
                <a:solidFill>
                  <a:schemeClr val="bg1"/>
                </a:solidFill>
                <a:latin typeface="Palatino Linotype"/>
                <a:cs typeface="Palatino Linotype"/>
              </a:rPr>
              <a:t>A further wander down </a:t>
            </a:r>
          </a:p>
          <a:p>
            <a:r>
              <a:rPr lang="en-US" sz="1800" i="1" dirty="0" smtClean="0">
                <a:solidFill>
                  <a:schemeClr val="bg1"/>
                </a:solidFill>
                <a:latin typeface="Palatino Linotype"/>
                <a:cs typeface="Palatino Linotype"/>
              </a:rPr>
              <a:t> memory lane stopping off at </a:t>
            </a:r>
          </a:p>
          <a:p>
            <a:r>
              <a:rPr lang="en-US" sz="1800" i="1" dirty="0" smtClean="0">
                <a:solidFill>
                  <a:schemeClr val="bg1"/>
                </a:solidFill>
                <a:latin typeface="Palatino Linotype"/>
                <a:cs typeface="Palatino Linotype"/>
              </a:rPr>
              <a:t>the UK Internet</a:t>
            </a:r>
            <a:r>
              <a:rPr lang="en-US" sz="1800" i="1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lang="en-US" sz="1800" i="1" dirty="0" smtClean="0">
                <a:solidFill>
                  <a:schemeClr val="bg1"/>
                </a:solidFill>
                <a:latin typeface="Palatino Linotype"/>
                <a:cs typeface="Palatino Linotype"/>
              </a:rPr>
              <a:t>in 1998</a:t>
            </a:r>
          </a:p>
          <a:p>
            <a:r>
              <a:rPr lang="en-US" sz="1800" i="1" dirty="0" smtClean="0">
                <a:solidFill>
                  <a:schemeClr val="bg1"/>
                </a:solidFill>
                <a:latin typeface="Palatino Linotype"/>
                <a:cs typeface="Palatino Linotype"/>
              </a:rPr>
              <a:t>(give or take a bit)</a:t>
            </a:r>
            <a:endParaRPr lang="en-US" sz="1800" i="1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57200" y="4301672"/>
            <a:ext cx="35242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4549133" y="570502"/>
            <a:ext cx="4572010" cy="1186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i="1" dirty="0" smtClean="0">
                <a:solidFill>
                  <a:srgbClr val="002060"/>
                </a:solidFill>
                <a:latin typeface="Palatino Linotype"/>
                <a:ea typeface="+mn-ea"/>
                <a:cs typeface="Palatino Linotype"/>
              </a:rPr>
              <a:t>Paul Thornton</a:t>
            </a:r>
            <a:endParaRPr lang="en-US" sz="3500" i="1" dirty="0">
              <a:solidFill>
                <a:srgbClr val="002060"/>
              </a:solidFill>
              <a:latin typeface="Palatino Linotype"/>
              <a:ea typeface="+mn-ea"/>
              <a:cs typeface="Palatino Linotype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72001" y="1065981"/>
            <a:ext cx="4572010" cy="1694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i="1" dirty="0">
              <a:solidFill>
                <a:srgbClr val="002060"/>
              </a:solidFill>
              <a:latin typeface="Palatino Linotype"/>
              <a:ea typeface="+mn-ea"/>
              <a:cs typeface="Palatino Linotype"/>
            </a:endParaRPr>
          </a:p>
          <a:p>
            <a:r>
              <a:rPr lang="en-US" sz="1800" i="1" dirty="0" smtClean="0">
                <a:solidFill>
                  <a:srgbClr val="002060"/>
                </a:solidFill>
                <a:latin typeface="Palatino Linotype"/>
                <a:ea typeface="+mn-ea"/>
                <a:cs typeface="Palatino Linotype"/>
              </a:rPr>
              <a:t>paul@prtsystems.ltd.uk</a:t>
            </a:r>
          </a:p>
          <a:p>
            <a:endParaRPr lang="en-US" sz="1600" i="1" dirty="0" smtClean="0">
              <a:solidFill>
                <a:srgbClr val="002060"/>
              </a:solidFill>
              <a:latin typeface="Palatino Linotype"/>
              <a:ea typeface="+mn-ea"/>
              <a:cs typeface="Palatino Linotype"/>
            </a:endParaRPr>
          </a:p>
          <a:p>
            <a:r>
              <a:rPr lang="en-US" sz="1800" i="1" dirty="0" smtClean="0">
                <a:solidFill>
                  <a:srgbClr val="FA7D00"/>
                </a:solidFill>
                <a:latin typeface="Palatino Linotype"/>
                <a:ea typeface="+mn-ea"/>
                <a:cs typeface="Palatino Linotype"/>
              </a:rPr>
              <a:t>LINX97</a:t>
            </a:r>
            <a:endParaRPr lang="en-US" sz="1800" i="1" dirty="0" smtClean="0">
              <a:solidFill>
                <a:srgbClr val="FA7D00"/>
              </a:solidFill>
              <a:latin typeface="Palatino Linotype"/>
              <a:ea typeface="+mn-ea"/>
              <a:cs typeface="Palatino Linotype"/>
            </a:endParaRPr>
          </a:p>
          <a:p>
            <a:r>
              <a:rPr lang="en-US" sz="1800" i="1" dirty="0" smtClean="0">
                <a:solidFill>
                  <a:srgbClr val="FA7D00"/>
                </a:solidFill>
                <a:latin typeface="Palatino Linotype"/>
                <a:ea typeface="+mn-ea"/>
                <a:cs typeface="Palatino Linotype"/>
              </a:rPr>
              <a:t>London</a:t>
            </a:r>
            <a:endParaRPr lang="en-US" sz="1800" i="1" dirty="0" smtClean="0">
              <a:solidFill>
                <a:srgbClr val="FA7D00"/>
              </a:solidFill>
              <a:latin typeface="Palatino Linotype"/>
              <a:ea typeface="+mn-ea"/>
              <a:cs typeface="Palatino Linotype"/>
            </a:endParaRPr>
          </a:p>
          <a:p>
            <a:r>
              <a:rPr lang="en-US" sz="1800" i="1" dirty="0" smtClean="0">
                <a:solidFill>
                  <a:srgbClr val="FA7D00"/>
                </a:solidFill>
                <a:latin typeface="Palatino Linotype"/>
                <a:ea typeface="+mn-ea"/>
                <a:cs typeface="Palatino Linotype"/>
              </a:rPr>
              <a:t>16</a:t>
            </a:r>
            <a:r>
              <a:rPr lang="en-US" sz="1800" i="1" dirty="0" smtClean="0">
                <a:solidFill>
                  <a:srgbClr val="FA7D00"/>
                </a:solidFill>
                <a:latin typeface="Palatino Linotype"/>
                <a:ea typeface="+mn-ea"/>
                <a:cs typeface="Palatino Linotype"/>
              </a:rPr>
              <a:t> May 2017</a:t>
            </a:r>
            <a:endParaRPr lang="en-US" sz="1800" i="1" dirty="0">
              <a:solidFill>
                <a:srgbClr val="FA7D00"/>
              </a:solidFill>
              <a:latin typeface="Palatino Linotype"/>
              <a:ea typeface="+mn-ea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01526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79"/>
    </mc:Choice>
    <mc:Fallback xmlns="">
      <p:transition xmlns:p14="http://schemas.microsoft.com/office/powerpoint/2010/main" spd="slow" advTm="3577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Present in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Telehouse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North only.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8 switches interconnected with 100M FDDI: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2x Catalyst 5000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2x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Plaintree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4800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3x Catalyst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1200</a:t>
            </a:r>
          </a:p>
          <a:p>
            <a:pPr marL="0" indent="0">
              <a:buNone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These switches were 10/100 + FDDI.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LINX in 1998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  <p:pic>
        <p:nvPicPr>
          <p:cNvPr id="2" name="Picture 1" descr="Screen Shot 2017-04-18 at 08.34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4" y="1092846"/>
            <a:ext cx="3667339" cy="2819400"/>
          </a:xfrm>
          <a:prstGeom prst="rect">
            <a:avLst/>
          </a:prstGeom>
        </p:spPr>
      </p:pic>
      <p:pic>
        <p:nvPicPr>
          <p:cNvPr id="4" name="Picture 3" descr="Screen Shot 2017-04-18 at 08.35.3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63" y="2783840"/>
            <a:ext cx="4828540" cy="248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8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Present in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Telehouse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North only.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8 switches interconnected with 100M FDDI: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2x Catalyst 5000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2x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Plaintree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4800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3x Catalyst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1200</a:t>
            </a:r>
          </a:p>
          <a:p>
            <a:pPr marL="0" indent="0">
              <a:buNone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These switches were 10/100 + FDDI.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LINX in 1998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  <p:pic>
        <p:nvPicPr>
          <p:cNvPr id="2" name="Picture 1" descr="Screen Shot 2017-04-18 at 08.34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4" y="1092846"/>
            <a:ext cx="3667339" cy="2819400"/>
          </a:xfrm>
          <a:prstGeom prst="rect">
            <a:avLst/>
          </a:prstGeom>
        </p:spPr>
      </p:pic>
      <p:pic>
        <p:nvPicPr>
          <p:cNvPr id="4" name="Picture 3" descr="Screen Shot 2017-04-18 at 08.35.3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63" y="2783840"/>
            <a:ext cx="4828540" cy="2486184"/>
          </a:xfrm>
          <a:prstGeom prst="rect">
            <a:avLst/>
          </a:prstGeom>
        </p:spPr>
      </p:pic>
      <p:pic>
        <p:nvPicPr>
          <p:cNvPr id="15" name="Picture 14" descr="plaintre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243" y="1682432"/>
            <a:ext cx="4069504" cy="30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2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LINX in 1998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  <p:pic>
        <p:nvPicPr>
          <p:cNvPr id="2" name="Picture 1" descr="Screen Shot 2017-04-18 at 08.57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39" y="929099"/>
            <a:ext cx="6761481" cy="51117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79920" y="1899920"/>
            <a:ext cx="2082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Palatino Linotype"/>
                <a:cs typeface="Palatino Linotype"/>
              </a:rPr>
              <a:t>Shamelessly borrowed from Keith’s </a:t>
            </a:r>
            <a:r>
              <a:rPr lang="en-US" sz="2600" i="1" dirty="0" smtClean="0">
                <a:latin typeface="Palatino Linotype"/>
                <a:cs typeface="Palatino Linotype"/>
              </a:rPr>
              <a:t>NANOG15</a:t>
            </a:r>
            <a:r>
              <a:rPr lang="en-US" sz="2800" i="1" dirty="0" smtClean="0">
                <a:latin typeface="Palatino Linotype"/>
                <a:cs typeface="Palatino Linotype"/>
              </a:rPr>
              <a:t> presentation</a:t>
            </a:r>
            <a:endParaRPr lang="en-US" sz="2800" i="1" dirty="0"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55053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53 members (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October ‘98)</a:t>
            </a: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300Mbit/sec average traffic, 400Mbit/sec peak.</a:t>
            </a:r>
          </a:p>
          <a:p>
            <a:pPr marL="0" indent="0">
              <a:buNone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9,000 routes out of a global table of 55,000</a:t>
            </a:r>
          </a:p>
          <a:p>
            <a:pPr marL="0" indent="0">
              <a:buNone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LINX in </a:t>
              </a:r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1998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  <p:pic>
        <p:nvPicPr>
          <p:cNvPr id="2" name="Picture 1" descr="Screen Shot 2017-04-18 at 08.42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0" y="2981960"/>
            <a:ext cx="66421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LINX joining process was convoluted, and somewhat counter-productive.  Contained the infamous “Three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Traceroutes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” requirement.</a:t>
            </a: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Excluded content providers and smaller ISPs.</a:t>
            </a: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Led directly to formation of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LoNAP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.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LINX in 1998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574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7"/>
            <a:ext cx="8229600" cy="4606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100M FDDI interconnect too limiting, and members were asking about 1G connections.</a:t>
            </a:r>
          </a:p>
          <a:p>
            <a:pPr marL="0" indent="0">
              <a:buNone/>
            </a:pPr>
            <a:endParaRPr lang="en-US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New LINX topology involved 1G capable switches – Packet Engines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PowerRail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and Extreme Summit series.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LINX </a:t>
              </a:r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upgrades </a:t>
              </a:r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to 1G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011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0080" y="1397647"/>
            <a:ext cx="4236720" cy="4606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This was the first PR5200 switch at LINX – mixture of 10/100, 1G and FDDI ports.</a:t>
            </a:r>
          </a:p>
          <a:p>
            <a:pPr marL="0" indent="0">
              <a:buNone/>
            </a:pPr>
            <a:endParaRPr lang="en-US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Shortly afterwards, Packet Engines acquired by Alcatel.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LINX upgrade to 1G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  <p:pic>
        <p:nvPicPr>
          <p:cNvPr id="2" name="Picture 1" descr="powerrailswit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9" y="1560207"/>
            <a:ext cx="3813387" cy="28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1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0080" y="1397647"/>
            <a:ext cx="4236720" cy="4606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Extreme are still going strong and still have a presence at LINX.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This particular Summit 48 was the first Extreme switch added into the LINX LAN.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LINX upgrade to 1G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  <p:pic>
        <p:nvPicPr>
          <p:cNvPr id="2" name="Picture 1" descr="summit4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9" y="1574800"/>
            <a:ext cx="3852000" cy="2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3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7"/>
            <a:ext cx="8229600" cy="4606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FDDI had inherent protection, but gig-E didn’t – we had much debate about the merits of STP.</a:t>
            </a: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This was one of the occasions where Keith and I had a ‘full and frank exchanges of technical viewpoints’!</a:t>
            </a: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These normally resulted in a good architectural compromise though.</a:t>
            </a:r>
          </a:p>
          <a:p>
            <a:pPr marL="0" indent="0">
              <a:buNone/>
            </a:pPr>
            <a:endParaRPr lang="en-US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LINX upgrade to 1G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796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6"/>
            <a:ext cx="8229600" cy="44849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I remember the initial migration well.  It wasn’t 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a fantastic 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success.</a:t>
            </a:r>
          </a:p>
          <a:p>
            <a:pPr marL="0" indent="0">
              <a:buNone/>
            </a:pPr>
            <a:endParaRPr lang="en-US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The first weekend of November: long nights and packet-loss filled days – a number of issues with LINX network and member connections.</a:t>
            </a:r>
          </a:p>
          <a:p>
            <a:pPr marL="0" indent="0">
              <a:buNone/>
            </a:pPr>
            <a:endParaRPr lang="en-US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The maintenance 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work and subsequent 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downtime made 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the UK national 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press...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LINX upgrade to 1G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011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18 at 13.31.21.png"/>
          <p:cNvPicPr>
            <a:picLocks noChangeAspect="1"/>
          </p:cNvPicPr>
          <p:nvPr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4" y="1529726"/>
            <a:ext cx="8668707" cy="385507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629" y="11709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What did the ISPs of the day offer?</a:t>
            </a: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How did they do it?</a:t>
            </a: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Whose kit did they use?</a:t>
            </a: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Did it even work?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Previously </a:t>
              </a:r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seen at </a:t>
              </a:r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UKNOF34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471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34"/>
    </mc:Choice>
    <mc:Fallback xmlns="">
      <p:transition xmlns:p14="http://schemas.microsoft.com/office/powerpoint/2010/main" spd="slow" advTm="3883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LINX upgrade to 1G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  <p:pic>
        <p:nvPicPr>
          <p:cNvPr id="2" name="Picture 1" descr="Screen Shot 2017-04-17 at 13.28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48" y="2550160"/>
            <a:ext cx="8761672" cy="286512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397647"/>
            <a:ext cx="8229600" cy="13760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... but not the tech newsletter of the day.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532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6"/>
            <a:ext cx="8229600" cy="45561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This underlined a bit of a recurring theme.</a:t>
            </a: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Switch vendors didn’t understand the load that IXPs placed on their equipment.</a:t>
            </a: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LAN-centric flow expected: Servers to lots of lower speed clients. 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Meshy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nature of IXPs quickly shows up shortcomings.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LINX upgrade to 1G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2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6"/>
            <a:ext cx="8229600" cy="45561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LINX originally had a /23 of IPv4 PI space</a:t>
            </a: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This was soon deemed to be much too small.</a:t>
            </a: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So we became a RIPE LIR and acquired a /19 of PA space.</a:t>
            </a: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Which was duly carved up, and the peering LAN renumbered...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Addressing challenges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528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Addressing challenges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  <p:pic>
        <p:nvPicPr>
          <p:cNvPr id="17" name="Picture 16" descr="Screen Shot 2017-04-17 at 14.55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9" y="1775461"/>
            <a:ext cx="8243998" cy="314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1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Addressing challenges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  <p:pic>
        <p:nvPicPr>
          <p:cNvPr id="17" name="Picture 16" descr="Screen Shot 2017-04-17 at 14.55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9" y="1775461"/>
            <a:ext cx="8243998" cy="31483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1948" y="5088909"/>
            <a:ext cx="8355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Palatino Linotype"/>
                <a:cs typeface="Palatino Linotype"/>
              </a:rPr>
              <a:t>The peering LANs had a /21 reserved for them from day one.</a:t>
            </a:r>
          </a:p>
          <a:p>
            <a:r>
              <a:rPr lang="en-US" sz="2400" b="1" i="1" dirty="0" smtClean="0">
                <a:solidFill>
                  <a:srgbClr val="FF0000"/>
                </a:solidFill>
                <a:latin typeface="Palatino Linotype"/>
                <a:cs typeface="Palatino Linotype"/>
              </a:rPr>
              <a:t>It wasn’t my fault you had to renumber again after </a:t>
            </a:r>
            <a:r>
              <a:rPr lang="en-US" sz="2400" b="1" i="1" dirty="0" smtClean="0">
                <a:solidFill>
                  <a:srgbClr val="FF0000"/>
                </a:solidFill>
                <a:latin typeface="Palatino Linotype"/>
                <a:cs typeface="Palatino Linotype"/>
              </a:rPr>
              <a:t>all  </a:t>
            </a:r>
            <a:r>
              <a:rPr lang="is-IS" sz="2400" b="1" i="1" dirty="0" smtClean="0">
                <a:solidFill>
                  <a:srgbClr val="FF0000"/>
                </a:solidFill>
                <a:latin typeface="Palatino Linotype"/>
                <a:cs typeface="Palatino Linotype"/>
                <a:sym typeface="Wingdings"/>
              </a:rPr>
              <a:t>:-)</a:t>
            </a:r>
            <a:endParaRPr lang="en-US" sz="2400" b="1" i="1" dirty="0">
              <a:solidFill>
                <a:srgbClr val="FF0000"/>
              </a:solidFill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08206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7"/>
            <a:ext cx="8229600" cy="4606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LINX also hosted the 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original </a:t>
            </a:r>
            <a:r>
              <a:rPr lang="en-US" sz="3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k.root</a:t>
            </a:r>
            <a:r>
              <a:rPr lang="en-US" sz="3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-servers.net</a:t>
            </a:r>
            <a:r>
              <a:rPr lang="en-US" sz="3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machines for the RIPE NCC.</a:t>
            </a: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Key Infrastructure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  <p:pic>
        <p:nvPicPr>
          <p:cNvPr id="2" name="Picture 1" descr="k2-roo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633980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5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7"/>
            <a:ext cx="8229600" cy="4606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And the .UK primary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nameserver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, </a:t>
            </a:r>
            <a:r>
              <a:rPr lang="en-US" sz="3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ns0.nic.uk 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for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Nominet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.</a:t>
            </a: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Key Infrastructure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  <p:pic>
        <p:nvPicPr>
          <p:cNvPr id="2" name="Picture 1" descr="ns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2697480"/>
            <a:ext cx="4287520" cy="32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5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7"/>
            <a:ext cx="8229600" cy="4606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DNS traffic was interesting.</a:t>
            </a: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Levels were quite low (average of 2Mbit/sec out from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k.root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, and 150Kbit/sec out from ns0.nic.uk in November 1998).</a:t>
            </a: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Looking at queries / responses (for operational reasons, of course) was enlightening.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Key Infrastructure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525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7"/>
            <a:ext cx="8229600" cy="4606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Snapshot of 100K queries every 10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mins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in August 1998 to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k.root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yielded the following averages over an hour:</a:t>
            </a: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19% of requests led to an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NXDOMAIN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– mostly due to queries for things like ‘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WORKGROUP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.’ from Windows machines.</a:t>
            </a:r>
            <a:endParaRPr lang="en-US" sz="3000" i="1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6% of queries originated from RFC1918 space.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Key Infrastructure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207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7"/>
            <a:ext cx="8229600" cy="4606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LINX also built a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PoP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in 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the new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Equant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/ITS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Bonnington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House DC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, 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now known as </a:t>
            </a:r>
            <a:r>
              <a:rPr lang="en-US" sz="3000" strike="sngStrike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Telecity</a:t>
            </a:r>
            <a:r>
              <a:rPr lang="en-US" sz="3000" strike="sngStrik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LON1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 </a:t>
            </a:r>
            <a:r>
              <a:rPr lang="en-US" sz="3000" strike="sngStrike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Equinix</a:t>
            </a:r>
            <a:r>
              <a:rPr lang="en-US" sz="3000" strike="sngStrik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</a:t>
            </a:r>
            <a:r>
              <a:rPr lang="en-US" sz="3000" strike="sngStrik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LD?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Digital Realty LHR19</a:t>
            </a: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D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ark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fibre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between there and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Telehouse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North.</a:t>
            </a: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LINX and AMS-IX both went multi-site at about the same time.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LINX has left the building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221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Infrastructure – lots of LINX!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Scaling challenges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The important buildings of the day.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The headaches...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8109132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New and improved for this </a:t>
              </a:r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meeting</a:t>
              </a:r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: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574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34"/>
    </mc:Choice>
    <mc:Fallback xmlns="">
      <p:transition xmlns:p14="http://schemas.microsoft.com/office/powerpoint/2010/main" spd="slow" advTm="3883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7"/>
            <a:ext cx="8229600" cy="4606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The London scene was thin:</a:t>
            </a: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Telehouse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North (of course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) – but still a lot of DR DR space.</a:t>
            </a:r>
            <a:endParaRPr lang="en-US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Telehouse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Metro recently opened (1997) in City.</a:t>
            </a: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Telecity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Millharbour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(1998)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.</a:t>
            </a:r>
            <a:endParaRPr lang="en-US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Speaking of DCs...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314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7"/>
            <a:ext cx="8229600" cy="4606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And there wasn’t much elsewhere either...</a:t>
            </a: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Manchester – original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Telecity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Williams House</a:t>
            </a: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Some other provider-specific facilities, but still thought of more as single-occupancy ‘computer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centres’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than a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datacentre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as we’d consider it today.</a:t>
            </a: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Speaking of DCs...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8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Ethernet had yet to win the “use me for everything” race.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ATM, frame relay,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PoS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used for WANs.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Typical speeds still 155M / 622M for backbones.  2M down for customers.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Connectivity Technology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306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Even on the LAN, Ethernet/IP wasn’t a given.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FDDI / Token Ring still very much in use for physical communication – but expensive.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IPX /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Appletalk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were still protocols of choice.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Connectivity Technology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138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7"/>
            <a:ext cx="8229600" cy="4606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There were the light-hearted moments.</a:t>
            </a: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Paul’s tip to IXPs: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A sure-fire way to stop people from transmitting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MoU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violating frames on the peering LAN is to run a live </a:t>
            </a:r>
            <a:r>
              <a:rPr lang="en-US" sz="3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tcpdump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on the projector in the background whilst presenting at a member meeting.</a:t>
            </a:r>
          </a:p>
          <a:p>
            <a:pPr marL="0" indent="0">
              <a:buNone/>
            </a:pPr>
            <a:endParaRPr lang="en-US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And finally...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258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7"/>
            <a:ext cx="8229600" cy="4606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One member who shall remain nameless, and didn’t remain a member long afterwards, was caught with GRE tunnels to the US over other members’ connections.</a:t>
            </a: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Claimed I’d plugged a Cat5 cable into the wrong port on their router to cause this, and issued a press release explaining how the packets therefore went the wrong way!</a:t>
            </a:r>
          </a:p>
          <a:p>
            <a:pPr marL="0" indent="0">
              <a:buNone/>
            </a:pPr>
            <a:endParaRPr lang="en-US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And finally...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073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7"/>
            <a:ext cx="8229600" cy="4606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LINX hosted RIPE31 in Edinburgh.</a:t>
            </a:r>
          </a:p>
          <a:p>
            <a:pPr marL="0" indent="0">
              <a:buNone/>
            </a:pPr>
            <a:endParaRPr lang="en-US" sz="29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The connectivity was provided by LINX, via a GRE tunnel across JANET.  Routing used BGP and carried a full table.</a:t>
            </a:r>
          </a:p>
          <a:p>
            <a:pPr marL="0" indent="0">
              <a:buNone/>
            </a:pPr>
            <a:endParaRPr lang="en-US" sz="29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The next-hop to the neighbor address in London was learned via the BGP peering session with it. The router had an existential crisis if restarted.</a:t>
            </a:r>
          </a:p>
          <a:p>
            <a:pPr marL="0" indent="0">
              <a:buNone/>
            </a:pPr>
            <a:endParaRPr lang="en-US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And finally...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52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9389.jpg"/>
          <p:cNvPicPr>
            <a:picLocks noChangeAspect="1"/>
          </p:cNvPicPr>
          <p:nvPr/>
        </p:nvPicPr>
        <p:blipFill>
          <a:blip r:embed="rId3">
            <a:alphaModFix amt="9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6" y="1178560"/>
            <a:ext cx="6299200" cy="4724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040" y="1306207"/>
            <a:ext cx="5837646" cy="4606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 smtClean="0">
                <a:solidFill>
                  <a:schemeClr val="bg1"/>
                </a:solidFill>
                <a:latin typeface="Palatino Linotype"/>
                <a:cs typeface="Palatino Linotype"/>
              </a:rPr>
              <a:t>One </a:t>
            </a:r>
            <a:r>
              <a:rPr lang="en-US" sz="3000" b="1" dirty="0">
                <a:solidFill>
                  <a:schemeClr val="bg1"/>
                </a:solidFill>
                <a:latin typeface="Palatino Linotype"/>
                <a:cs typeface="Palatino Linotype"/>
              </a:rPr>
              <a:t>enterprising startup tried to capitalize on both the </a:t>
            </a:r>
            <a:r>
              <a:rPr lang="en-US" sz="3000" b="1" dirty="0" err="1">
                <a:solidFill>
                  <a:schemeClr val="bg1"/>
                </a:solidFill>
                <a:latin typeface="Palatino Linotype"/>
                <a:cs typeface="Palatino Linotype"/>
              </a:rPr>
              <a:t>Telehouse</a:t>
            </a:r>
            <a:r>
              <a:rPr lang="en-US" sz="3000" b="1" dirty="0">
                <a:solidFill>
                  <a:schemeClr val="bg1"/>
                </a:solidFill>
                <a:latin typeface="Palatino Linotype"/>
                <a:cs typeface="Palatino Linotype"/>
              </a:rPr>
              <a:t> and LINX name, causing consternation to </a:t>
            </a:r>
            <a:r>
              <a:rPr lang="en-US" sz="3000" b="1" dirty="0" smtClean="0">
                <a:solidFill>
                  <a:schemeClr val="bg1"/>
                </a:solidFill>
                <a:latin typeface="Palatino Linotype"/>
                <a:cs typeface="Palatino Linotype"/>
              </a:rPr>
              <a:t>both; and the engagement of lawyers on all sides.</a:t>
            </a:r>
          </a:p>
          <a:p>
            <a:pPr marL="0" indent="0">
              <a:buNone/>
            </a:pPr>
            <a:endParaRPr lang="en-US" sz="3000" b="1" dirty="0" smtClean="0">
              <a:solidFill>
                <a:schemeClr val="bg1"/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b="1" dirty="0">
              <a:solidFill>
                <a:schemeClr val="bg1"/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b="1" dirty="0" smtClean="0">
              <a:solidFill>
                <a:schemeClr val="bg1"/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b="1" dirty="0">
              <a:solidFill>
                <a:schemeClr val="bg1"/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b="1" dirty="0">
              <a:solidFill>
                <a:schemeClr val="bg1"/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And finally...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532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9389.jpg"/>
          <p:cNvPicPr>
            <a:picLocks noChangeAspect="1"/>
          </p:cNvPicPr>
          <p:nvPr/>
        </p:nvPicPr>
        <p:blipFill>
          <a:blip r:embed="rId3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6" y="1178560"/>
            <a:ext cx="6299200" cy="4724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040" y="1306207"/>
            <a:ext cx="5837646" cy="4606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 smtClean="0">
                <a:solidFill>
                  <a:schemeClr val="bg1"/>
                </a:solidFill>
                <a:latin typeface="Palatino Linotype"/>
                <a:cs typeface="Palatino Linotype"/>
              </a:rPr>
              <a:t>Luckily for both parties, </a:t>
            </a:r>
            <a:r>
              <a:rPr lang="en-US" sz="3000" b="1" dirty="0" err="1" smtClean="0">
                <a:solidFill>
                  <a:schemeClr val="bg1"/>
                </a:solidFill>
                <a:latin typeface="Palatino Linotype"/>
                <a:cs typeface="Palatino Linotype"/>
              </a:rPr>
              <a:t>PSINet</a:t>
            </a:r>
            <a:r>
              <a:rPr lang="en-US" sz="3000" b="1" dirty="0" smtClean="0">
                <a:solidFill>
                  <a:schemeClr val="bg1"/>
                </a:solidFill>
                <a:latin typeface="Palatino Linotype"/>
                <a:cs typeface="Palatino Linotype"/>
              </a:rPr>
              <a:t> came along and bought them out - both the name and the problem went away.</a:t>
            </a:r>
          </a:p>
          <a:p>
            <a:pPr marL="0" indent="0">
              <a:buNone/>
            </a:pPr>
            <a:endParaRPr lang="en-US" sz="3000" b="1" dirty="0">
              <a:solidFill>
                <a:schemeClr val="bg1"/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b="1" dirty="0" smtClean="0">
              <a:solidFill>
                <a:schemeClr val="bg1"/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b="1" dirty="0">
              <a:solidFill>
                <a:schemeClr val="bg1"/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b="1" dirty="0" smtClean="0">
              <a:solidFill>
                <a:schemeClr val="bg1"/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b="1" dirty="0">
              <a:solidFill>
                <a:schemeClr val="bg1"/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b="1" dirty="0">
              <a:solidFill>
                <a:schemeClr val="bg1"/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And finally...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091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1119054"/>
            <a:ext cx="5238751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This series of presentations, diagrams, router configurations and other tidbits I managed to locate can be found at: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  <a:latin typeface="Palatino Linotype"/>
                <a:cs typeface="Palatino Linotype"/>
              </a:rPr>
              <a:t>http://</a:t>
            </a:r>
            <a:r>
              <a:rPr lang="en-US" sz="2400" dirty="0" err="1" smtClean="0">
                <a:solidFill>
                  <a:srgbClr val="002060"/>
                </a:solidFill>
                <a:latin typeface="Palatino Linotype"/>
                <a:cs typeface="Palatino Linotype"/>
              </a:rPr>
              <a:t>www.prt.org</a:t>
            </a:r>
            <a:r>
              <a:rPr lang="en-US" sz="2400" dirty="0" smtClean="0">
                <a:solidFill>
                  <a:srgbClr val="002060"/>
                </a:solidFill>
                <a:latin typeface="Palatino Linotype"/>
                <a:cs typeface="Palatino Linotype"/>
              </a:rPr>
              <a:t>/history</a:t>
            </a: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2200" i="1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I </a:t>
            </a:r>
            <a:r>
              <a:rPr lang="en-US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know that the LINX marketing department simply adore the 1997-era </a:t>
            </a:r>
            <a:r>
              <a:rPr lang="en-US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logo, so here it is in its full glory!</a:t>
            </a:r>
            <a:endParaRPr lang="en-US" sz="2200" i="1" dirty="0">
              <a:solidFill>
                <a:srgbClr val="002060"/>
              </a:solidFill>
              <a:latin typeface="Palatino Linotype"/>
              <a:cs typeface="Palatino Linotype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446306"/>
            <a:ext cx="9144000" cy="6411693"/>
            <a:chOff x="0" y="446306"/>
            <a:chExt cx="9144000" cy="6411693"/>
          </a:xfrm>
        </p:grpSpPr>
        <p:sp>
          <p:nvSpPr>
            <p:cNvPr id="8" name="Rectangle 7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533399" y="446306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rgbClr val="002060"/>
                  </a:solidFill>
                  <a:latin typeface="Palatino Linotype"/>
                  <a:ea typeface="+mn-ea"/>
                  <a:cs typeface="Palatino Linotype"/>
                </a:rPr>
                <a:t>Any Questions?</a:t>
              </a:r>
              <a:endParaRPr lang="en-US" sz="3600" b="1" i="1" dirty="0">
                <a:solidFill>
                  <a:srgbClr val="002060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8" y="2705100"/>
            <a:ext cx="2788922" cy="95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0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56"/>
    </mc:Choice>
    <mc:Fallback xmlns="">
      <p:transition xmlns:p14="http://schemas.microsoft.com/office/powerpoint/2010/main" spd="slow" advTm="1465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903627_10154281820791571_3879188058217152904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0" y="2164080"/>
            <a:ext cx="5831840" cy="437388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7"/>
            <a:ext cx="8229600" cy="76643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Digital archaeology is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hard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  <a:sym typeface="Wingdings"/>
              </a:rPr>
              <a:t>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But a small aside before that...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755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34"/>
    </mc:Choice>
    <mc:Fallback xmlns="">
      <p:transition xmlns:p14="http://schemas.microsoft.com/office/powerpoint/2010/main" spd="slow" advTm="3883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0413"/>
            <a:ext cx="4572000" cy="6868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230" y="1240841"/>
            <a:ext cx="4005944" cy="881238"/>
          </a:xfrm>
        </p:spPr>
        <p:txBody>
          <a:bodyPr>
            <a:no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Palatino Linotype"/>
                <a:ea typeface="+mn-ea"/>
                <a:cs typeface="Palatino Linotype"/>
              </a:rPr>
              <a:t>Thank you</a:t>
            </a:r>
            <a:endParaRPr lang="en-US" sz="2400" i="1" dirty="0">
              <a:solidFill>
                <a:schemeClr val="bg1"/>
              </a:solidFill>
              <a:latin typeface="Palatino Linotype"/>
              <a:ea typeface="+mn-ea"/>
              <a:cs typeface="Palatino Linotype"/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1137798" y="3400931"/>
            <a:ext cx="6868413" cy="45723"/>
          </a:xfrm>
          <a:prstGeom prst="rect">
            <a:avLst/>
          </a:prstGeom>
          <a:solidFill>
            <a:srgbClr val="FA7D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/>
        </p:nvCxnSpPr>
        <p:spPr>
          <a:xfrm>
            <a:off x="457200" y="2430856"/>
            <a:ext cx="35242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230" y="2936837"/>
            <a:ext cx="4068808" cy="3946744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289599" y="3034048"/>
            <a:ext cx="2273300" cy="27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PRTsystems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89599" y="2968135"/>
            <a:ext cx="171450" cy="185804"/>
          </a:xfrm>
          <a:prstGeom prst="rect">
            <a:avLst/>
          </a:prstGeom>
          <a:noFill/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1905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75324" y="3061802"/>
            <a:ext cx="171450" cy="185804"/>
          </a:xfrm>
          <a:prstGeom prst="rect">
            <a:avLst/>
          </a:prstGeom>
          <a:noFill/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1905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94867" y="491254"/>
            <a:ext cx="4572010" cy="1186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i="1" dirty="0" smtClean="0">
                <a:solidFill>
                  <a:srgbClr val="002060"/>
                </a:solidFill>
                <a:latin typeface="Palatino Linotype"/>
                <a:ea typeface="+mn-ea"/>
                <a:cs typeface="Palatino Linotype"/>
              </a:rPr>
              <a:t>Paul Thornton</a:t>
            </a:r>
            <a:endParaRPr lang="en-US" sz="3500" i="1" dirty="0">
              <a:solidFill>
                <a:srgbClr val="002060"/>
              </a:solidFill>
              <a:latin typeface="Palatino Linotype"/>
              <a:ea typeface="+mn-ea"/>
              <a:cs typeface="Palatino Linotype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94867" y="1068121"/>
            <a:ext cx="4572010" cy="1694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i="1" dirty="0">
              <a:solidFill>
                <a:srgbClr val="002060"/>
              </a:solidFill>
              <a:latin typeface="Palatino Linotype"/>
              <a:ea typeface="+mn-ea"/>
              <a:cs typeface="Palatino Linotype"/>
            </a:endParaRPr>
          </a:p>
          <a:p>
            <a:r>
              <a:rPr lang="en-US" sz="1800" i="1" dirty="0" smtClean="0">
                <a:solidFill>
                  <a:srgbClr val="002060"/>
                </a:solidFill>
                <a:latin typeface="Palatino Linotype"/>
                <a:ea typeface="+mn-ea"/>
                <a:cs typeface="Palatino Linotype"/>
              </a:rPr>
              <a:t>paul@prtsystems.ltd.uk</a:t>
            </a:r>
          </a:p>
          <a:p>
            <a:endParaRPr lang="en-US" sz="1600" i="1" dirty="0" smtClean="0">
              <a:solidFill>
                <a:srgbClr val="002060"/>
              </a:solidFill>
              <a:latin typeface="Palatino Linotype"/>
              <a:ea typeface="+mn-ea"/>
              <a:cs typeface="Palatino Linotype"/>
            </a:endParaRPr>
          </a:p>
          <a:p>
            <a:r>
              <a:rPr lang="en-US" sz="1800" i="1" dirty="0" smtClean="0">
                <a:solidFill>
                  <a:srgbClr val="FA7D00"/>
                </a:solidFill>
                <a:latin typeface="Palatino Linotype"/>
                <a:ea typeface="+mn-ea"/>
                <a:cs typeface="Palatino Linotype"/>
              </a:rPr>
              <a:t>LINX97</a:t>
            </a:r>
            <a:endParaRPr lang="en-US" sz="1800" i="1" dirty="0" smtClean="0">
              <a:solidFill>
                <a:srgbClr val="FA7D00"/>
              </a:solidFill>
              <a:latin typeface="Palatino Linotype"/>
              <a:ea typeface="+mn-ea"/>
              <a:cs typeface="Palatino Linotype"/>
            </a:endParaRPr>
          </a:p>
          <a:p>
            <a:r>
              <a:rPr lang="en-US" sz="1800" i="1" dirty="0" smtClean="0">
                <a:solidFill>
                  <a:srgbClr val="FA7D00"/>
                </a:solidFill>
                <a:latin typeface="Palatino Linotype"/>
                <a:ea typeface="+mn-ea"/>
                <a:cs typeface="Palatino Linotype"/>
              </a:rPr>
              <a:t>London</a:t>
            </a:r>
            <a:endParaRPr lang="en-US" sz="1800" i="1" dirty="0" smtClean="0">
              <a:solidFill>
                <a:srgbClr val="FA7D00"/>
              </a:solidFill>
              <a:latin typeface="Palatino Linotype"/>
              <a:ea typeface="+mn-ea"/>
              <a:cs typeface="Palatino Linotype"/>
            </a:endParaRPr>
          </a:p>
          <a:p>
            <a:r>
              <a:rPr lang="en-US" sz="1800" i="1" dirty="0" smtClean="0">
                <a:solidFill>
                  <a:srgbClr val="FA7D00"/>
                </a:solidFill>
                <a:latin typeface="Palatino Linotype"/>
                <a:ea typeface="+mn-ea"/>
                <a:cs typeface="Palatino Linotype"/>
              </a:rPr>
              <a:t>16</a:t>
            </a:r>
            <a:r>
              <a:rPr lang="en-US" sz="1800" i="1" dirty="0" smtClean="0">
                <a:solidFill>
                  <a:srgbClr val="FA7D00"/>
                </a:solidFill>
                <a:latin typeface="Palatino Linotype"/>
                <a:ea typeface="+mn-ea"/>
                <a:cs typeface="Palatino Linotype"/>
              </a:rPr>
              <a:t> May </a:t>
            </a:r>
            <a:r>
              <a:rPr lang="en-US" sz="1800" i="1" dirty="0" smtClean="0">
                <a:solidFill>
                  <a:srgbClr val="FA7D00"/>
                </a:solidFill>
                <a:latin typeface="Palatino Linotype"/>
                <a:ea typeface="+mn-ea"/>
                <a:cs typeface="Palatino Linotype"/>
              </a:rPr>
              <a:t>2017</a:t>
            </a:r>
            <a:endParaRPr lang="en-US" sz="1800" i="1" dirty="0">
              <a:solidFill>
                <a:srgbClr val="FA7D00"/>
              </a:solidFill>
              <a:latin typeface="Palatino Linotype"/>
              <a:ea typeface="+mn-ea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62719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73"/>
    </mc:Choice>
    <mc:Fallback xmlns="">
      <p:transition xmlns:p14="http://schemas.microsoft.com/office/powerpoint/2010/main" spd="slow" advTm="667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903627_10154281820791571_3879188058217152904_n.jpg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0" y="2164080"/>
            <a:ext cx="5831840" cy="437388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7"/>
            <a:ext cx="8229600" cy="76643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Digital archaeology is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hard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  <a:sym typeface="Wingdings"/>
              </a:rPr>
              <a:t>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But a small aside before that...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23520" y="3322320"/>
            <a:ext cx="8757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Courier"/>
                <a:cs typeface="Courier"/>
              </a:rPr>
              <a:t>dd</a:t>
            </a:r>
            <a:r>
              <a:rPr lang="en-US" sz="2200" b="1" dirty="0">
                <a:latin typeface="Courier"/>
                <a:cs typeface="Courier"/>
              </a:rPr>
              <a:t>: /</a:t>
            </a:r>
            <a:r>
              <a:rPr lang="en-US" sz="2200" b="1" dirty="0" err="1">
                <a:latin typeface="Courier"/>
                <a:cs typeface="Courier"/>
              </a:rPr>
              <a:t>dev</a:t>
            </a:r>
            <a:r>
              <a:rPr lang="en-US" sz="2200" b="1" dirty="0">
                <a:latin typeface="Courier"/>
                <a:cs typeface="Courier"/>
              </a:rPr>
              <a:t>/nsa0: Input/output error</a:t>
            </a:r>
            <a:br>
              <a:rPr lang="en-US" sz="2200" b="1" dirty="0">
                <a:latin typeface="Courier"/>
                <a:cs typeface="Courier"/>
              </a:rPr>
            </a:br>
            <a:r>
              <a:rPr lang="en-US" sz="2200" b="1" dirty="0">
                <a:latin typeface="Courier"/>
                <a:cs typeface="Courier"/>
              </a:rPr>
              <a:t>0+0 records in</a:t>
            </a:r>
            <a:br>
              <a:rPr lang="en-US" sz="2200" b="1" dirty="0">
                <a:latin typeface="Courier"/>
                <a:cs typeface="Courier"/>
              </a:rPr>
            </a:br>
            <a:r>
              <a:rPr lang="en-US" sz="2200" b="1" dirty="0">
                <a:latin typeface="Courier"/>
                <a:cs typeface="Courier"/>
              </a:rPr>
              <a:t>0+0 records out</a:t>
            </a:r>
            <a:br>
              <a:rPr lang="en-US" sz="2200" b="1" dirty="0">
                <a:latin typeface="Courier"/>
                <a:cs typeface="Courier"/>
              </a:rPr>
            </a:br>
            <a:r>
              <a:rPr lang="en-US" sz="2200" b="1" dirty="0">
                <a:latin typeface="Courier"/>
                <a:cs typeface="Courier"/>
              </a:rPr>
              <a:t>0 bytes transferred in 48.053826 </a:t>
            </a:r>
            <a:r>
              <a:rPr lang="en-US" sz="2200" b="1" dirty="0" err="1">
                <a:latin typeface="Courier"/>
                <a:cs typeface="Courier"/>
              </a:rPr>
              <a:t>secs</a:t>
            </a:r>
            <a:r>
              <a:rPr lang="en-US" sz="2200" b="1" dirty="0">
                <a:latin typeface="Courier"/>
                <a:cs typeface="Courier"/>
              </a:rPr>
              <a:t> (0 bytes/sec)</a:t>
            </a:r>
          </a:p>
        </p:txBody>
      </p:sp>
    </p:spTree>
    <p:extLst>
      <p:ext uri="{BB962C8B-B14F-4D97-AF65-F5344CB8AC3E}">
        <p14:creationId xmlns:p14="http://schemas.microsoft.com/office/powerpoint/2010/main" val="215906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34"/>
    </mc:Choice>
    <mc:Fallback xmlns="">
      <p:transition xmlns:p14="http://schemas.microsoft.com/office/powerpoint/2010/main" spd="slow" advTm="3883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124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“There is no sensible way that the LINX can grow to much more than around 100 members.”</a:t>
            </a:r>
          </a:p>
          <a:p>
            <a:pPr marL="0" indent="0" algn="r"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Paul Thornton (1998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)</a:t>
            </a:r>
            <a:endParaRPr lang="en-US" sz="4800" i="1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 algn="ctr">
              <a:buNone/>
            </a:pPr>
            <a:endParaRPr lang="en-US" sz="3000" dirty="0" smtClean="0">
              <a:solidFill>
                <a:srgbClr val="FA7D00"/>
              </a:solidFill>
              <a:latin typeface="Palatino Linotype"/>
              <a:cs typeface="Palatino Linotype"/>
            </a:endParaRPr>
          </a:p>
          <a:p>
            <a:pPr marL="0" indent="0" algn="ctr">
              <a:buNone/>
            </a:pPr>
            <a:r>
              <a:rPr lang="en-US" sz="3000" dirty="0" smtClean="0">
                <a:solidFill>
                  <a:srgbClr val="FA7D00"/>
                </a:solidFill>
                <a:latin typeface="Palatino Linotype"/>
                <a:cs typeface="Palatino Linotype"/>
              </a:rPr>
              <a:t>Lets </a:t>
            </a:r>
            <a:r>
              <a:rPr lang="en-US" sz="3000" dirty="0">
                <a:solidFill>
                  <a:srgbClr val="FA7D00"/>
                </a:solidFill>
                <a:latin typeface="Palatino Linotype"/>
                <a:cs typeface="Palatino Linotype"/>
              </a:rPr>
              <a:t>put this into perspective: Thomas Watson from IBM said there was a market for maybe 5 computers worldwide</a:t>
            </a:r>
            <a:r>
              <a:rPr lang="en-US" sz="3000" dirty="0" smtClean="0">
                <a:solidFill>
                  <a:srgbClr val="FA7D00"/>
                </a:solidFill>
                <a:latin typeface="Palatino Linotype"/>
                <a:cs typeface="Palatino Linotype"/>
              </a:rPr>
              <a:t>!</a:t>
            </a:r>
            <a:endParaRPr lang="en-US" sz="3000" dirty="0">
              <a:solidFill>
                <a:srgbClr val="FA7D00"/>
              </a:solidFill>
              <a:latin typeface="Palatino Linotype"/>
              <a:cs typeface="Palatino Linotype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5" name="Rectangle 4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0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AS5459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813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04"/>
    </mc:Choice>
    <mc:Fallback xmlns="">
      <p:transition xmlns:p14="http://schemas.microsoft.com/office/powerpoint/2010/main" spd="slow" advTm="1870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Exchange points were few and far between.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MAE-EAST and MAE-WEST in US.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NetNod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, LINX and AMS-IX the only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major IXPs in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Europe.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Everything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was expensive!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Interconnection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233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One LAN, present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in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Telehouse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North only.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7 switches interconnected with 100M FDDI: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2x Catalyst 5000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2x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Plaintree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4800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3x Catalyst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1200</a:t>
            </a:r>
          </a:p>
          <a:p>
            <a:pPr marL="0" indent="0">
              <a:buNone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These switches were 10/100 + FDDI.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LINX in 1998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545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Present in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Telehouse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North only.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8 switches interconnected with 100M FDDI: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2x Catalyst 5000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2x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Plaintree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4800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3x Catalyst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1200</a:t>
            </a:r>
          </a:p>
          <a:p>
            <a:pPr marL="0" indent="0">
              <a:buNone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These switches were 10/100 + FDDI.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LINX in 1998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  <p:pic>
        <p:nvPicPr>
          <p:cNvPr id="2" name="Picture 1" descr="Screen Shot 2017-04-18 at 08.34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4" y="1092846"/>
            <a:ext cx="3667339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3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15722</TotalTime>
  <Words>2006</Words>
  <Application>Microsoft Macintosh PowerPoint</Application>
  <PresentationFormat>On-screen Show (4:3)</PresentationFormat>
  <Paragraphs>401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None of us really knew what we were doing, we just made it up as we went along.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Thornton</dc:creator>
  <cp:lastModifiedBy>Paul Thornton</cp:lastModifiedBy>
  <cp:revision>395</cp:revision>
  <cp:lastPrinted>2017-05-15T13:14:50Z</cp:lastPrinted>
  <dcterms:created xsi:type="dcterms:W3CDTF">2016-04-16T13:06:07Z</dcterms:created>
  <dcterms:modified xsi:type="dcterms:W3CDTF">2017-05-15T13:15:33Z</dcterms:modified>
</cp:coreProperties>
</file>