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3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ags/tag3.xml" ContentType="application/vnd.openxmlformats-officedocument.presentationml.tags+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notesSlides/notesSlide37.xml" ContentType="application/vnd.openxmlformats-officedocument.presentationml.notesSlide+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notesSlides/notesSlide36.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5"/>
  </p:notesMasterIdLst>
  <p:sldIdLst>
    <p:sldId id="256" r:id="rId2"/>
    <p:sldId id="311" r:id="rId3"/>
    <p:sldId id="312" r:id="rId4"/>
    <p:sldId id="290" r:id="rId5"/>
    <p:sldId id="313" r:id="rId6"/>
    <p:sldId id="288" r:id="rId7"/>
    <p:sldId id="258" r:id="rId8"/>
    <p:sldId id="315" r:id="rId9"/>
    <p:sldId id="318" r:id="rId10"/>
    <p:sldId id="320" r:id="rId11"/>
    <p:sldId id="316" r:id="rId12"/>
    <p:sldId id="265" r:id="rId13"/>
    <p:sldId id="300" r:id="rId14"/>
    <p:sldId id="301" r:id="rId15"/>
    <p:sldId id="271" r:id="rId16"/>
    <p:sldId id="266" r:id="rId17"/>
    <p:sldId id="310" r:id="rId18"/>
    <p:sldId id="267" r:id="rId19"/>
    <p:sldId id="268" r:id="rId20"/>
    <p:sldId id="269" r:id="rId21"/>
    <p:sldId id="270" r:id="rId22"/>
    <p:sldId id="272" r:id="rId23"/>
    <p:sldId id="276" r:id="rId24"/>
    <p:sldId id="274" r:id="rId25"/>
    <p:sldId id="297" r:id="rId26"/>
    <p:sldId id="298" r:id="rId27"/>
    <p:sldId id="275" r:id="rId28"/>
    <p:sldId id="277" r:id="rId29"/>
    <p:sldId id="278" r:id="rId30"/>
    <p:sldId id="279" r:id="rId31"/>
    <p:sldId id="281" r:id="rId32"/>
    <p:sldId id="282" r:id="rId33"/>
    <p:sldId id="283" r:id="rId34"/>
    <p:sldId id="319" r:id="rId35"/>
    <p:sldId id="280" r:id="rId36"/>
    <p:sldId id="284" r:id="rId37"/>
    <p:sldId id="285" r:id="rId38"/>
    <p:sldId id="292" r:id="rId39"/>
    <p:sldId id="309" r:id="rId40"/>
    <p:sldId id="302" r:id="rId41"/>
    <p:sldId id="308" r:id="rId42"/>
    <p:sldId id="303" r:id="rId43"/>
    <p:sldId id="31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FA7D00"/>
    <a:srgbClr val="C9A02E"/>
    <a:srgbClr val="0037A4"/>
    <a:srgbClr val="3691BA"/>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716" autoAdjust="0"/>
    <p:restoredTop sz="83585" autoAdjust="0"/>
  </p:normalViewPr>
  <p:slideViewPr>
    <p:cSldViewPr snapToGrid="0" snapToObjects="1">
      <p:cViewPr>
        <p:scale>
          <a:sx n="125" d="100"/>
          <a:sy n="125" d="100"/>
        </p:scale>
        <p:origin x="-1264" y="-11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2EDBC-8B13-9A47-AB07-113197C5AE6E}" type="datetimeFigureOut">
              <a:rPr lang="en-US" smtClean="0"/>
              <a:pPr/>
              <a:t>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943F5-CAE8-8249-8FC1-2ACE0225A99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7178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we know what we’re doing now?</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366584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ISDN dial-on-demand challenges with Windows 95 DNS lookups for WORKGROUP.</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779738"/>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thing</a:t>
            </a:r>
            <a:r>
              <a:rPr lang="en-US" baseline="0" dirty="0" smtClean="0"/>
              <a:t> did proxy ARP on the </a:t>
            </a:r>
            <a:r>
              <a:rPr lang="en-US" baseline="0" dirty="0" err="1" smtClean="0"/>
              <a:t>PoP</a:t>
            </a:r>
            <a:r>
              <a:rPr lang="en-US" baseline="0" dirty="0" smtClean="0"/>
              <a:t> LAN subnet and caused massive woe for everyone.  It also lacked any form of useful diagnostics, didn’t handle caller ID properly, and the usual fix was to power cycle and hope.  Migrating the customers was a nightmare due to poor records, lack of billing, and no IP assignment to track them by.  Eventually we turned it off with a number of ‘unknowns’ still using it and waited to see who complained, nobody did.</a:t>
            </a:r>
          </a:p>
          <a:p>
            <a:endParaRPr lang="en-US" baseline="0" dirty="0" smtClean="0"/>
          </a:p>
          <a:p>
            <a:r>
              <a:rPr lang="en-US" baseline="0" dirty="0" smtClean="0"/>
              <a:t>When it was finally retired, it sat in the walkway beside network operations in Cambridge with a large “Kick me” label on it.  Networks and customer support staff obliged enthusiastically.</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650157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Majority of customers were 64k.  So there was also a BT shelf of NTUs.</a:t>
            </a:r>
          </a:p>
          <a:p>
            <a:r>
              <a:rPr lang="en-US" baseline="0" dirty="0" smtClean="0"/>
              <a:t>Or, if it was a particularly </a:t>
            </a:r>
            <a:r>
              <a:rPr lang="en-US" baseline="0" dirty="0" err="1" smtClean="0"/>
              <a:t>disorganised</a:t>
            </a:r>
            <a:r>
              <a:rPr lang="en-US" baseline="0" dirty="0" smtClean="0"/>
              <a:t> small </a:t>
            </a:r>
            <a:r>
              <a:rPr lang="en-US" baseline="0" dirty="0" err="1" smtClean="0"/>
              <a:t>PoP</a:t>
            </a:r>
            <a:r>
              <a:rPr lang="en-US" baseline="0" dirty="0" smtClean="0"/>
              <a:t>, there were a pile of individual NTU 6As connected to the routers.</a:t>
            </a:r>
          </a:p>
          <a:p>
            <a:endParaRPr lang="en-US" baseline="0" dirty="0" smtClean="0"/>
          </a:p>
          <a:p>
            <a:r>
              <a:rPr lang="en-US" baseline="0" dirty="0" smtClean="0"/>
              <a:t>I did attempt to power canterbury1 up – but it smelt of burning electronics and nothing came out on the console, which is a shame.</a:t>
            </a:r>
          </a:p>
        </p:txBody>
      </p:sp>
      <p:sp>
        <p:nvSpPr>
          <p:cNvPr id="4" name="Slide Number Placeholder 3"/>
          <p:cNvSpPr>
            <a:spLocks noGrp="1"/>
          </p:cNvSpPr>
          <p:nvPr>
            <p:ph type="sldNum" sz="quarter" idx="10"/>
          </p:nvPr>
        </p:nvSpPr>
        <p:spPr/>
        <p:txBody>
          <a:bodyPr/>
          <a:lstStyle/>
          <a:p>
            <a:fld id="{7DF943F5-CAE8-8249-8FC1-2ACE0225A996}"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boy was there a lot of 10base2.  The combination of that, and the thick Cisco serial cables made working in the back of a </a:t>
            </a:r>
            <a:r>
              <a:rPr lang="en-US" baseline="0" dirty="0" err="1" smtClean="0"/>
              <a:t>PoP</a:t>
            </a:r>
            <a:r>
              <a:rPr lang="en-US" baseline="0" dirty="0" smtClean="0"/>
              <a:t> rack like wrestling an anaconda.</a:t>
            </a:r>
          </a:p>
        </p:txBody>
      </p:sp>
      <p:sp>
        <p:nvSpPr>
          <p:cNvPr id="4" name="Slide Number Placeholder 3"/>
          <p:cNvSpPr>
            <a:spLocks noGrp="1"/>
          </p:cNvSpPr>
          <p:nvPr>
            <p:ph type="sldNum" sz="quarter" idx="10"/>
          </p:nvPr>
        </p:nvSpPr>
        <p:spPr/>
        <p:txBody>
          <a:bodyPr/>
          <a:lstStyle/>
          <a:p>
            <a:fld id="{7DF943F5-CAE8-8249-8FC1-2ACE0225A996}"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can’t remember any of the surprises, but they were generally a pain to configure and had V.35 connectors.  Why on earth did a serial interface need such huge pins?</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led to a lot of servers with a lot of secondary IP addresses.</a:t>
            </a:r>
          </a:p>
        </p:txBody>
      </p:sp>
      <p:sp>
        <p:nvSpPr>
          <p:cNvPr id="4" name="Slide Number Placeholder 3"/>
          <p:cNvSpPr>
            <a:spLocks noGrp="1"/>
          </p:cNvSpPr>
          <p:nvPr>
            <p:ph type="sldNum" sz="quarter" idx="10"/>
          </p:nvPr>
        </p:nvSpPr>
        <p:spPr/>
        <p:txBody>
          <a:bodyPr/>
          <a:lstStyle/>
          <a:p>
            <a:fld id="{7DF943F5-CAE8-8249-8FC1-2ACE0225A996}"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can’t remember the routing protocol used; I have a nasty feeling that it may have been RIP, as the </a:t>
            </a:r>
            <a:r>
              <a:rPr lang="en-US" baseline="0" dirty="0" err="1" smtClean="0"/>
              <a:t>Netblazer’s</a:t>
            </a:r>
            <a:r>
              <a:rPr lang="en-US" baseline="0" dirty="0" smtClean="0"/>
              <a:t> didn’t (of course) support IGRP.</a:t>
            </a:r>
          </a:p>
        </p:txBody>
      </p:sp>
      <p:sp>
        <p:nvSpPr>
          <p:cNvPr id="4" name="Slide Number Placeholder 3"/>
          <p:cNvSpPr>
            <a:spLocks noGrp="1"/>
          </p:cNvSpPr>
          <p:nvPr>
            <p:ph type="sldNum" sz="quarter" idx="10"/>
          </p:nvPr>
        </p:nvSpPr>
        <p:spPr/>
        <p:txBody>
          <a:bodyPr/>
          <a:lstStyle/>
          <a:p>
            <a:fld id="{7DF943F5-CAE8-8249-8FC1-2ACE0225A996}"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be fair, I think this sums up most of the providers of the day!</a:t>
            </a:r>
          </a:p>
          <a:p>
            <a:endParaRPr lang="en-US" baseline="0" dirty="0" smtClean="0"/>
          </a:p>
          <a:p>
            <a:r>
              <a:rPr lang="en-US" baseline="0" dirty="0" smtClean="0"/>
              <a:t>The customer would normally get higher speed bandwidth but</a:t>
            </a:r>
            <a:r>
              <a:rPr lang="en-US" baseline="0" dirty="0" smtClean="0"/>
              <a:t> would end </a:t>
            </a:r>
            <a:r>
              <a:rPr lang="en-US" baseline="0" dirty="0" smtClean="0"/>
              <a:t>up sharing it with a number </a:t>
            </a:r>
            <a:r>
              <a:rPr lang="en-US" baseline="0" dirty="0" smtClean="0"/>
              <a:t>of others.  I’m reminded too that &gt;64k wasn’t actually a barrier to hosting a </a:t>
            </a:r>
            <a:r>
              <a:rPr lang="en-US" baseline="0" dirty="0" err="1" smtClean="0"/>
              <a:t>PoP</a:t>
            </a:r>
            <a:r>
              <a:rPr lang="en-US" baseline="0" dirty="0" smtClean="0"/>
              <a:t> sometimes.</a:t>
            </a:r>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Having an underlying Layer-2 based network is something that stuck with me since then.  Most other providers didn’t do this – and PSI milked the sales opportunities, especially as customers seemed obsessed with </a:t>
            </a:r>
            <a:r>
              <a:rPr lang="en-US" baseline="0" dirty="0" err="1" smtClean="0"/>
              <a:t>traceroute</a:t>
            </a:r>
            <a:r>
              <a:rPr lang="en-US" baseline="0" dirty="0" smtClean="0"/>
              <a:t> hops</a:t>
            </a:r>
            <a:r>
              <a:rPr lang="en-US" baseline="0" dirty="0" smtClean="0"/>
              <a:t>.  Possibly because each one added another 10ms to the RTT.</a:t>
            </a:r>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ISDN customers seemed at first glance to be fairly easy, but the vast majority had some non-standard oddity that involved us going to site with a router just to make it work and get them over to the new network.</a:t>
            </a:r>
          </a:p>
          <a:p>
            <a:endParaRPr lang="en-US" baseline="0" dirty="0" smtClean="0"/>
          </a:p>
          <a:p>
            <a:r>
              <a:rPr lang="en-US" baseline="0" dirty="0" smtClean="0"/>
              <a:t>Like many </a:t>
            </a:r>
            <a:r>
              <a:rPr lang="en-US" baseline="0" dirty="0" err="1" smtClean="0"/>
              <a:t>dialin</a:t>
            </a:r>
            <a:r>
              <a:rPr lang="en-US" baseline="0" dirty="0" smtClean="0"/>
              <a:t> solutions at the time, the maxes suffered from locked up channels, modems that sometimes didn’t want to work, and competing standards for &gt;33k</a:t>
            </a:r>
          </a:p>
          <a:p>
            <a:endParaRPr lang="en-US" baseline="0" dirty="0" smtClean="0"/>
          </a:p>
          <a:p>
            <a:r>
              <a:rPr lang="en-US" baseline="0" dirty="0" smtClean="0"/>
              <a:t>UUCP was left on </a:t>
            </a:r>
            <a:r>
              <a:rPr lang="en-US" baseline="0" dirty="0" err="1" smtClean="0"/>
              <a:t>EUNet</a:t>
            </a:r>
            <a:r>
              <a:rPr lang="en-US" baseline="0" dirty="0" smtClean="0"/>
              <a:t> machines and subsequently retired a year or so later, blaming Y2K (without even checking).</a:t>
            </a:r>
          </a:p>
        </p:txBody>
      </p:sp>
      <p:sp>
        <p:nvSpPr>
          <p:cNvPr id="4" name="Slide Number Placeholder 3"/>
          <p:cNvSpPr>
            <a:spLocks noGrp="1"/>
          </p:cNvSpPr>
          <p:nvPr>
            <p:ph type="sldNum" sz="quarter" idx="10"/>
          </p:nvPr>
        </p:nvSpPr>
        <p:spPr/>
        <p:txBody>
          <a:bodyPr/>
          <a:lstStyle/>
          <a:p>
            <a:fld id="{7DF943F5-CAE8-8249-8FC1-2ACE0225A996}"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Immediately saw the power of interconnected computers in the mid 1980s – model </a:t>
            </a:r>
            <a:r>
              <a:rPr lang="en-US" dirty="0" err="1" smtClean="0"/>
              <a:t>Bs</a:t>
            </a:r>
            <a:r>
              <a:rPr lang="en-US" dirty="0" smtClean="0"/>
              <a:t> sharing discs and printers.</a:t>
            </a:r>
          </a:p>
          <a:p>
            <a:endParaRPr lang="en-US" dirty="0" smtClean="0"/>
          </a:p>
          <a:p>
            <a:r>
              <a:rPr lang="en-US" dirty="0" smtClean="0"/>
              <a:t>Cambridge Interactive TV trial.  Doing X over E1 over ATM.</a:t>
            </a:r>
          </a:p>
          <a:p>
            <a:endParaRPr lang="en-US" dirty="0" smtClean="0"/>
          </a:p>
          <a:p>
            <a:r>
              <a:rPr lang="en-US" dirty="0" smtClean="0"/>
              <a:t>SJ however, went bust.  So off I went to </a:t>
            </a:r>
            <a:r>
              <a:rPr lang="en-US" dirty="0" err="1" smtClean="0"/>
              <a:t>PSINet</a:t>
            </a:r>
            <a:r>
              <a:rPr lang="en-US" dirty="0" smtClean="0"/>
              <a:t> after an interview where I assured them I knew about all of these protocols they mentioned (BGP, EGP, RIP, Frame Relay and more) – and then spent several days reading in the Sussex </a:t>
            </a:r>
            <a:r>
              <a:rPr lang="en-US" dirty="0" err="1" smtClean="0"/>
              <a:t>Uni</a:t>
            </a:r>
            <a:r>
              <a:rPr lang="en-US" dirty="0" smtClean="0"/>
              <a:t> library to at least be able to have a conversation about them.  Luckily, I was in at the deep end on day one, and after a few weeks of blundering got the hang of it.</a:t>
            </a:r>
          </a:p>
          <a:p>
            <a:endParaRPr lang="en-US" dirty="0" smtClean="0"/>
          </a:p>
          <a:p>
            <a:r>
              <a:rPr lang="en-US" dirty="0" smtClean="0"/>
              <a:t>Astute followers will note that this is an A5000 </a:t>
            </a:r>
            <a:r>
              <a:rPr lang="en-US" dirty="0" err="1" smtClean="0"/>
              <a:t>Econet</a:t>
            </a:r>
            <a:r>
              <a:rPr lang="en-US" dirty="0" smtClean="0"/>
              <a:t> socket.  I wanted a BBC Micro one, but my BBC micros are all in a box under a pile of immobile junk and getting one out just for a photo opportunity is too much like hard work.  I have an A5000 on the desk next to me at the moment, so that’s what you’re getting.</a:t>
            </a:r>
          </a:p>
          <a:p>
            <a:endParaRPr lang="en-US"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186679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Initially the leased line customers went either to </a:t>
            </a:r>
            <a:r>
              <a:rPr lang="en-US" baseline="0" dirty="0" err="1" smtClean="0"/>
              <a:t>Telehouse</a:t>
            </a:r>
            <a:r>
              <a:rPr lang="en-US" baseline="0" dirty="0" smtClean="0"/>
              <a:t> or Cambridge as they were the only two </a:t>
            </a:r>
            <a:r>
              <a:rPr lang="en-US" baseline="0" dirty="0" err="1" smtClean="0"/>
              <a:t>PoPs</a:t>
            </a:r>
            <a:r>
              <a:rPr lang="en-US" baseline="0" dirty="0" smtClean="0"/>
              <a:t> configured to accept BT circuits.</a:t>
            </a:r>
          </a:p>
          <a:p>
            <a:endParaRPr lang="en-US" baseline="0" dirty="0" smtClean="0"/>
          </a:p>
          <a:p>
            <a:r>
              <a:rPr lang="en-US" baseline="0" dirty="0" smtClean="0"/>
              <a:t>If I recall correctly, a 1M leased line was usually more expensive than a 2M, so weren’t sold very often.</a:t>
            </a:r>
          </a:p>
        </p:txBody>
      </p:sp>
      <p:sp>
        <p:nvSpPr>
          <p:cNvPr id="4" name="Slide Number Placeholder 3"/>
          <p:cNvSpPr>
            <a:spLocks noGrp="1"/>
          </p:cNvSpPr>
          <p:nvPr>
            <p:ph type="sldNum" sz="quarter" idx="10"/>
          </p:nvPr>
        </p:nvSpPr>
        <p:spPr/>
        <p:txBody>
          <a:bodyPr/>
          <a:lstStyle/>
          <a:p>
            <a:fld id="{7DF943F5-CAE8-8249-8FC1-2ACE0225A996}"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Telehouse</a:t>
            </a:r>
            <a:r>
              <a:rPr lang="en-US" baseline="0" dirty="0" smtClean="0"/>
              <a:t> had multiple switches and/or routers by 2000.  I can’t remember what Cambridge had, but certainly in 1996 there was only one switch and router.</a:t>
            </a:r>
          </a:p>
          <a:p>
            <a:endParaRPr lang="en-US" baseline="0" dirty="0" smtClean="0"/>
          </a:p>
          <a:p>
            <a:r>
              <a:rPr lang="en-US" baseline="0" dirty="0" smtClean="0"/>
              <a:t>The redundancy was a bit light.  The Cascade 9Ks were superbly reliable though, I can’t remember a major outage caused by one of them.  Their weak spot was a 2.5” hard drive mounted on the management card PCB, but you only knew this when you wanted to reboot that card.  Hopefully, this hadn’t happened to the other one as well.</a:t>
            </a:r>
          </a:p>
          <a:p>
            <a:endParaRPr lang="en-US" baseline="0" dirty="0" smtClean="0"/>
          </a:p>
          <a:p>
            <a:r>
              <a:rPr lang="en-US" baseline="0" dirty="0" smtClean="0"/>
              <a:t>HSSI stands for High Speed Serial Interface.  In 1996, 45M was considered “High Speed”.  HSSI cards for 7500s were ludicrously expensive.</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Big issue was that aggregation of multiple leased-line customers was limited to a 2M circuit … there were a lot of those.</a:t>
            </a:r>
          </a:p>
        </p:txBody>
      </p:sp>
      <p:sp>
        <p:nvSpPr>
          <p:cNvPr id="4" name="Slide Number Placeholder 3"/>
          <p:cNvSpPr>
            <a:spLocks noGrp="1"/>
          </p:cNvSpPr>
          <p:nvPr>
            <p:ph type="sldNum" sz="quarter" idx="10"/>
          </p:nvPr>
        </p:nvSpPr>
        <p:spPr/>
        <p:txBody>
          <a:bodyPr/>
          <a:lstStyle/>
          <a:p>
            <a:fld id="{7DF943F5-CAE8-8249-8FC1-2ACE0225A996}"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white cable is one half (</a:t>
            </a:r>
            <a:r>
              <a:rPr lang="en-US" baseline="0" dirty="0" err="1" smtClean="0"/>
              <a:t>tx</a:t>
            </a:r>
            <a:r>
              <a:rPr lang="en-US" baseline="0" dirty="0" smtClean="0"/>
              <a:t> and </a:t>
            </a:r>
            <a:r>
              <a:rPr lang="en-US" baseline="0" dirty="0" err="1" smtClean="0"/>
              <a:t>rx</a:t>
            </a:r>
            <a:r>
              <a:rPr lang="en-US" baseline="0" dirty="0" smtClean="0"/>
              <a:t>) of an E1 circuit.  This photo is slightly later, circa. 1999.</a:t>
            </a:r>
          </a:p>
          <a:p>
            <a:r>
              <a:rPr lang="en-US" baseline="0" dirty="0" smtClean="0"/>
              <a:t>How we longed to have more than 31 64k customers on one port.  BT, however, were geared up for multiple E1s, so that’s what we got.</a:t>
            </a:r>
          </a:p>
          <a:p>
            <a:endParaRPr lang="en-US" baseline="0" dirty="0" smtClean="0"/>
          </a:p>
          <a:p>
            <a:r>
              <a:rPr lang="en-US" baseline="0" dirty="0" smtClean="0"/>
              <a:t>Coupled with the fact that they didn’t support 128k+ on bearers so they came across as individual X.21 connections.</a:t>
            </a:r>
          </a:p>
          <a:p>
            <a:endParaRPr lang="en-US" baseline="0" dirty="0" smtClean="0"/>
          </a:p>
          <a:p>
            <a:r>
              <a:rPr lang="en-US" baseline="0" dirty="0" smtClean="0"/>
              <a:t>Eventually this was sorted out around 2000/2001.  And there was much rejoicing.</a:t>
            </a:r>
          </a:p>
        </p:txBody>
      </p:sp>
      <p:sp>
        <p:nvSpPr>
          <p:cNvPr id="4" name="Slide Number Placeholder 3"/>
          <p:cNvSpPr>
            <a:spLocks noGrp="1"/>
          </p:cNvSpPr>
          <p:nvPr>
            <p:ph type="sldNum" sz="quarter" idx="10"/>
          </p:nvPr>
        </p:nvSpPr>
        <p:spPr/>
        <p:txBody>
          <a:bodyPr/>
          <a:lstStyle/>
          <a:p>
            <a:fld id="{7DF943F5-CAE8-8249-8FC1-2ACE0225A996}"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Customer announced their LAN subnet to </a:t>
            </a:r>
            <a:r>
              <a:rPr lang="en-US" baseline="0" dirty="0" err="1" smtClean="0"/>
              <a:t>PoP</a:t>
            </a:r>
            <a:r>
              <a:rPr lang="en-US" baseline="0" dirty="0" smtClean="0"/>
              <a:t>, </a:t>
            </a:r>
            <a:r>
              <a:rPr lang="en-US" baseline="0" dirty="0" err="1" smtClean="0"/>
              <a:t>PoP</a:t>
            </a:r>
            <a:r>
              <a:rPr lang="en-US" baseline="0" dirty="0" smtClean="0"/>
              <a:t> announced a default back.  There was an ACL to update to permit the </a:t>
            </a:r>
            <a:r>
              <a:rPr lang="en-US" baseline="0" dirty="0" err="1" smtClean="0"/>
              <a:t>PoP</a:t>
            </a:r>
            <a:r>
              <a:rPr lang="en-US" baseline="0" dirty="0" smtClean="0"/>
              <a:t> router to accept the route.</a:t>
            </a:r>
          </a:p>
          <a:p>
            <a:endParaRPr lang="en-US" baseline="0" dirty="0" smtClean="0"/>
          </a:p>
          <a:p>
            <a:r>
              <a:rPr lang="en-US" baseline="0" dirty="0" smtClean="0"/>
              <a:t>We did need to do some hard work going from </a:t>
            </a:r>
            <a:r>
              <a:rPr lang="en-US" baseline="0" dirty="0" err="1" smtClean="0"/>
              <a:t>classful</a:t>
            </a:r>
            <a:r>
              <a:rPr lang="en-US" baseline="0" dirty="0" smtClean="0"/>
              <a:t> to classless in 1997.  Prior to this, you got a /24 for every leased line customer.</a:t>
            </a:r>
          </a:p>
          <a:p>
            <a:r>
              <a:rPr lang="en-US" baseline="0" dirty="0" smtClean="0"/>
              <a:t>Some early ones even had a /16.</a:t>
            </a:r>
          </a:p>
          <a:p>
            <a:endParaRPr lang="en-US" baseline="0" dirty="0" smtClean="0"/>
          </a:p>
          <a:p>
            <a:r>
              <a:rPr lang="en-US" baseline="0" dirty="0" smtClean="0"/>
              <a:t>Anyone from RIPE listening, please close your ears now:</a:t>
            </a:r>
          </a:p>
          <a:p>
            <a:r>
              <a:rPr lang="en-US" baseline="0" dirty="0" smtClean="0"/>
              <a:t>At least one ISDN dialup customer had a /16 – I know this because I was trying to work out how best to misappropriate it circa 2001, but never quite had the balls to try. At $10 per IP address, I wish I had.</a:t>
            </a:r>
          </a:p>
        </p:txBody>
      </p:sp>
      <p:sp>
        <p:nvSpPr>
          <p:cNvPr id="4" name="Slide Number Placeholder 3"/>
          <p:cNvSpPr>
            <a:spLocks noGrp="1"/>
          </p:cNvSpPr>
          <p:nvPr>
            <p:ph type="sldNum" sz="quarter" idx="10"/>
          </p:nvPr>
        </p:nvSpPr>
        <p:spPr/>
        <p:txBody>
          <a:bodyPr/>
          <a:lstStyle/>
          <a:p>
            <a:fld id="{7DF943F5-CAE8-8249-8FC1-2ACE0225A996}"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of course, that there was another </a:t>
            </a:r>
            <a:r>
              <a:rPr lang="en-US" baseline="0" dirty="0" err="1" smtClean="0"/>
              <a:t>PoP</a:t>
            </a:r>
            <a:r>
              <a:rPr lang="en-US" baseline="0" dirty="0" smtClean="0"/>
              <a:t> router to take over.  In theory, a customer router could have had multiple PVCs going off in different (logical) directions – and in the US they sometimes did; using one PVC for Internet and another for point-to-point service.</a:t>
            </a:r>
          </a:p>
          <a:p>
            <a:r>
              <a:rPr lang="en-US" baseline="0" dirty="0" smtClean="0"/>
              <a:t>We didn’t do this in the UK.</a:t>
            </a:r>
          </a:p>
          <a:p>
            <a:endParaRPr lang="en-US" baseline="0" dirty="0" smtClean="0"/>
          </a:p>
          <a:p>
            <a:r>
              <a:rPr lang="en-US" baseline="0" dirty="0" smtClean="0"/>
              <a:t>The important matter of keeping frame relay DLCIs unique was entrusted to a text file called “</a:t>
            </a:r>
            <a:r>
              <a:rPr lang="en-US" baseline="0" dirty="0" err="1" smtClean="0"/>
              <a:t>fr-bible.txt</a:t>
            </a:r>
            <a:r>
              <a:rPr lang="en-US" baseline="0" dirty="0" smtClean="0"/>
              <a:t>” that was under SCCS source control.</a:t>
            </a:r>
          </a:p>
          <a:p>
            <a:endParaRPr lang="en-US" baseline="0" dirty="0" smtClean="0"/>
          </a:p>
          <a:p>
            <a:r>
              <a:rPr lang="en-US" baseline="0" dirty="0" smtClean="0"/>
              <a:t>The switches were managed from an NMS running a recalcitrant HP </a:t>
            </a:r>
            <a:r>
              <a:rPr lang="en-US" baseline="0" dirty="0" err="1" smtClean="0"/>
              <a:t>Openview</a:t>
            </a:r>
            <a:r>
              <a:rPr lang="en-US" baseline="0" dirty="0" smtClean="0"/>
              <a:t> installation on a </a:t>
            </a:r>
            <a:r>
              <a:rPr lang="en-US" baseline="0" dirty="0" err="1" smtClean="0"/>
              <a:t>Sparc</a:t>
            </a:r>
            <a:r>
              <a:rPr lang="en-US" baseline="0" dirty="0" smtClean="0"/>
              <a:t> 20.  This, of course, looked pretty but wasn’t exactly a joy to work with.  By sheer chance, it was next to my desk; and I frequently just used it as another convenient-to-access machine.  The US folks all treated it with respect bordering on reverence and were appalled by my heretic attitude towards it.</a:t>
            </a:r>
          </a:p>
          <a:p>
            <a:endParaRPr lang="en-US" baseline="0" dirty="0" smtClean="0"/>
          </a:p>
          <a:p>
            <a:r>
              <a:rPr lang="en-US" baseline="0" dirty="0" smtClean="0"/>
              <a:t>Each PVC had a name, usually related to the customer, so: For example, “</a:t>
            </a:r>
            <a:r>
              <a:rPr lang="en-US" baseline="0" dirty="0" err="1" smtClean="0"/>
              <a:t>eunet-chadwyk</a:t>
            </a:r>
            <a:r>
              <a:rPr lang="en-US" baseline="0" dirty="0" smtClean="0"/>
              <a:t>” was the legacy </a:t>
            </a:r>
            <a:r>
              <a:rPr lang="en-US" baseline="0" dirty="0" err="1" smtClean="0"/>
              <a:t>EUNet</a:t>
            </a:r>
            <a:r>
              <a:rPr lang="en-US" baseline="0" dirty="0" smtClean="0"/>
              <a:t> </a:t>
            </a:r>
            <a:r>
              <a:rPr lang="en-US" baseline="0" dirty="0" err="1" smtClean="0"/>
              <a:t>Chadwyk</a:t>
            </a:r>
            <a:r>
              <a:rPr lang="en-US" baseline="0" dirty="0" smtClean="0"/>
              <a:t> Healey customer in Cambridge.</a:t>
            </a:r>
          </a:p>
          <a:p>
            <a:r>
              <a:rPr lang="en-US" baseline="0" dirty="0" smtClean="0"/>
              <a:t>For reasons known to someone, somewhere, the PVC for W S Atkins Ltd was named “</a:t>
            </a:r>
            <a:r>
              <a:rPr lang="en-US" baseline="0" dirty="0" err="1" smtClean="0"/>
              <a:t>eunet-bagpuss</a:t>
            </a:r>
            <a:r>
              <a:rPr lang="en-US" baseline="0" dirty="0" smtClean="0"/>
              <a:t>”.</a:t>
            </a:r>
          </a:p>
          <a:p>
            <a:r>
              <a:rPr lang="en-US" baseline="0" dirty="0" smtClean="0"/>
              <a:t>I don’t know how I still know that fact.</a:t>
            </a:r>
          </a:p>
          <a:p>
            <a:endParaRPr lang="en-US" baseline="0" dirty="0" smtClean="0"/>
          </a:p>
          <a:p>
            <a:r>
              <a:rPr lang="en-US" baseline="0" dirty="0" smtClean="0"/>
              <a:t>Yes, there was of course a psi-</a:t>
            </a:r>
            <a:r>
              <a:rPr lang="en-US" baseline="0" dirty="0" err="1" smtClean="0"/>
              <a:t>prt</a:t>
            </a:r>
            <a:r>
              <a:rPr lang="en-US" baseline="0" dirty="0" smtClean="0"/>
              <a:t> which was my connection to home, which by 1998 had become a 128k leased line.  But that’s a different story.</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virtualization initially seemed mad, but made a lot of sense.</a:t>
            </a:r>
          </a:p>
          <a:p>
            <a:r>
              <a:rPr lang="en-US" baseline="0" dirty="0" smtClean="0"/>
              <a:t>When n times 64k long haul got more expensive than 1x 2M, the pop moved.  A Cascade switch was, of course, required; as was a proper router – but at PSI capital kit was always available as a hand-me-down from the US.</a:t>
            </a:r>
          </a:p>
        </p:txBody>
      </p:sp>
      <p:sp>
        <p:nvSpPr>
          <p:cNvPr id="4" name="Slide Number Placeholder 3"/>
          <p:cNvSpPr>
            <a:spLocks noGrp="1"/>
          </p:cNvSpPr>
          <p:nvPr>
            <p:ph type="sldNum" sz="quarter" idx="10"/>
          </p:nvPr>
        </p:nvSpPr>
        <p:spPr/>
        <p:txBody>
          <a:bodyPr/>
          <a:lstStyle/>
          <a:p>
            <a:fld id="{7DF943F5-CAE8-8249-8FC1-2ACE0225A996}"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didn’t know what debug I might have needed, and seeing all was an option, it sounded like a good plan.  Luckily IOS at that time was unstable enough that this crashed the router, which rebooted, and normal service was back about 10 minutes later – more by luck than </a:t>
            </a:r>
            <a:r>
              <a:rPr lang="en-US" baseline="0" dirty="0" err="1" smtClean="0"/>
              <a:t>judgement</a:t>
            </a:r>
            <a:r>
              <a:rPr lang="en-US" baseline="0" dirty="0" smtClean="0"/>
              <a:t> or engineering.</a:t>
            </a:r>
          </a:p>
          <a:p>
            <a:endParaRPr lang="en-US" baseline="0" dirty="0" smtClean="0"/>
          </a:p>
          <a:p>
            <a:r>
              <a:rPr lang="en-US" baseline="0" dirty="0" smtClean="0"/>
              <a:t>Especially when the redistribution didn’t have a route-map.</a:t>
            </a:r>
          </a:p>
          <a:p>
            <a:endParaRPr lang="en-US" baseline="0" dirty="0" smtClean="0"/>
          </a:p>
          <a:p>
            <a:r>
              <a:rPr lang="en-US" baseline="0" dirty="0" smtClean="0"/>
              <a:t>Typical issue was customer (who had enable access to their CPE 2501) would implement a firewall (well, an ACL on serial0) but no allow RIP or something else important (permit </a:t>
            </a:r>
            <a:r>
              <a:rPr lang="en-US" baseline="0" dirty="0" err="1" smtClean="0"/>
              <a:t>tcp</a:t>
            </a:r>
            <a:r>
              <a:rPr lang="en-US" baseline="0" dirty="0" smtClean="0"/>
              <a:t> established was the other one).  This, of course, broke their connection and they would never fess up to it.  They then had to fax you the router </a:t>
            </a:r>
            <a:r>
              <a:rPr lang="en-US" baseline="0" dirty="0" err="1" smtClean="0"/>
              <a:t>config</a:t>
            </a:r>
            <a:r>
              <a:rPr lang="en-US" baseline="0" dirty="0" smtClean="0"/>
              <a:t> (no E-mail working) so you could tell them what to fix.</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bill was large.  Remember the 000 international prefix for uncompressed ISDN.</a:t>
            </a:r>
          </a:p>
          <a:p>
            <a:endParaRPr lang="en-US" baseline="0" dirty="0" smtClean="0"/>
          </a:p>
          <a:p>
            <a:r>
              <a:rPr lang="en-US" baseline="0" dirty="0" smtClean="0"/>
              <a:t>Strand was the .</a:t>
            </a:r>
            <a:r>
              <a:rPr lang="en-US" baseline="0" dirty="0" err="1" smtClean="0"/>
              <a:t>co.uk</a:t>
            </a:r>
            <a:r>
              <a:rPr lang="en-US" baseline="0" dirty="0" smtClean="0"/>
              <a:t> primary authoritative </a:t>
            </a:r>
            <a:r>
              <a:rPr lang="en-US" baseline="0" dirty="0" err="1" smtClean="0"/>
              <a:t>nameserver</a:t>
            </a:r>
            <a:r>
              <a:rPr lang="en-US" baseline="0" dirty="0" smtClean="0"/>
              <a:t>.  Who knows how many domains vanished into the bit bucket that day.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descending through three levels of the directory hierarchy could easily involve three different machines.</a:t>
            </a:r>
          </a:p>
          <a:p>
            <a:r>
              <a:rPr lang="en-US" baseline="0" dirty="0" smtClean="0"/>
              <a:t>These machines were key service machines (nelson, ben, </a:t>
            </a:r>
            <a:r>
              <a:rPr lang="en-US" baseline="0" dirty="0" err="1" smtClean="0"/>
              <a:t>eros</a:t>
            </a:r>
            <a:r>
              <a:rPr lang="en-US" baseline="0" dirty="0" smtClean="0"/>
              <a:t>, fleet, marble) too, serving customer DNS, mail and web.</a:t>
            </a:r>
          </a:p>
          <a:p>
            <a:endParaRPr lang="en-US" baseline="0" dirty="0" smtClean="0"/>
          </a:p>
          <a:p>
            <a:r>
              <a:rPr lang="en-US" baseline="0" dirty="0" smtClean="0"/>
              <a:t>I sometimes log the traffic destined for 192.91.199.4 (</a:t>
            </a:r>
            <a:r>
              <a:rPr lang="en-US" baseline="0" dirty="0" err="1" smtClean="0"/>
              <a:t>nelson.britain.eu.net</a:t>
            </a:r>
            <a:r>
              <a:rPr lang="en-US" baseline="0" dirty="0" smtClean="0"/>
              <a:t>) and it does occasionally *still* receive DNS requests.  There are people out there who have domains delegated to a </a:t>
            </a:r>
            <a:r>
              <a:rPr lang="en-US" baseline="0" dirty="0" err="1" smtClean="0"/>
              <a:t>nameserver</a:t>
            </a:r>
            <a:r>
              <a:rPr lang="en-US" baseline="0" dirty="0" smtClean="0"/>
              <a:t> decommissioned 18 years ago!</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 did, after some thought, make much</a:t>
            </a:r>
            <a:r>
              <a:rPr lang="en-US" baseline="0" dirty="0" smtClean="0"/>
              <a:t> more sense though.</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8537154"/>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couldn’t use any hardware or software not properly tested and certified in the US.  Sounds sensible, but the certification process took months or quite possibly years.</a:t>
            </a:r>
          </a:p>
          <a:p>
            <a:endParaRPr lang="en-US" baseline="0" dirty="0" smtClean="0"/>
          </a:p>
          <a:p>
            <a:r>
              <a:rPr lang="en-US" baseline="0" dirty="0" smtClean="0"/>
              <a:t>Of all the other worldwide offices, I think </a:t>
            </a:r>
            <a:r>
              <a:rPr lang="en-US" baseline="0" dirty="0" err="1" smtClean="0"/>
              <a:t>PSINet</a:t>
            </a:r>
            <a:r>
              <a:rPr lang="en-US" baseline="0" dirty="0" smtClean="0"/>
              <a:t> UK remained the only one that made money.  This was mainly because when the US said things like “You need to spend X million on this new hardware” we replied “No we don’t”.</a:t>
            </a:r>
          </a:p>
          <a:p>
            <a:r>
              <a:rPr lang="en-US" baseline="0" dirty="0" smtClean="0"/>
              <a:t>Although that did bite us too as we relied on their unwanted, unloved hand-me-downs, and thus had quite rough Sun </a:t>
            </a:r>
            <a:r>
              <a:rPr lang="en-US" baseline="0" dirty="0" err="1" smtClean="0"/>
              <a:t>Sparc</a:t>
            </a:r>
            <a:r>
              <a:rPr lang="en-US" baseline="0" dirty="0" smtClean="0"/>
              <a:t> 20 clones whose reliability wasn’t exactly stellar in production for critical service machines.</a:t>
            </a:r>
          </a:p>
          <a:p>
            <a:endParaRPr lang="en-US" baseline="0" dirty="0" smtClean="0"/>
          </a:p>
          <a:p>
            <a:r>
              <a:rPr lang="en-US" baseline="0" dirty="0" smtClean="0"/>
              <a:t>AS174 – Nearly new AS  with two careful owners.</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30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October 1996, only 5 legacy UK </a:t>
            </a:r>
            <a:r>
              <a:rPr lang="en-US" baseline="0" dirty="0" err="1" smtClean="0"/>
              <a:t>EUNet</a:t>
            </a:r>
            <a:r>
              <a:rPr lang="en-US" baseline="0" dirty="0" smtClean="0"/>
              <a:t> </a:t>
            </a:r>
            <a:r>
              <a:rPr lang="en-US" baseline="0" dirty="0" err="1" smtClean="0"/>
              <a:t>PoPs</a:t>
            </a:r>
            <a:r>
              <a:rPr lang="en-US" baseline="0" dirty="0" smtClean="0"/>
              <a:t> were still to be migrated (Canterbury not included).</a:t>
            </a:r>
          </a:p>
          <a:p>
            <a:endParaRPr lang="en-US" baseline="0" dirty="0" smtClean="0"/>
          </a:p>
          <a:p>
            <a:r>
              <a:rPr lang="en-US" baseline="0" dirty="0" smtClean="0"/>
              <a:t>Demon ordered a T3 to the USA but had nowhere to connect at the US end – so we said they could terminate it in our NY </a:t>
            </a:r>
            <a:r>
              <a:rPr lang="en-US" baseline="0" dirty="0" err="1" smtClean="0"/>
              <a:t>PoP</a:t>
            </a:r>
            <a:r>
              <a:rPr lang="en-US" baseline="0" dirty="0" smtClean="0"/>
              <a:t> in return for 10M of bandwidth.  Lacking any other mechanism to split the circuit, we had a GRE tunnel for a while – with MTU problems aplenty.</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31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October 1996, only 5 legacy UK </a:t>
            </a:r>
            <a:r>
              <a:rPr lang="en-US" baseline="0" dirty="0" err="1" smtClean="0"/>
              <a:t>EUNet</a:t>
            </a:r>
            <a:r>
              <a:rPr lang="en-US" baseline="0" dirty="0" smtClean="0"/>
              <a:t> </a:t>
            </a:r>
            <a:r>
              <a:rPr lang="en-US" baseline="0" dirty="0" err="1" smtClean="0"/>
              <a:t>PoPs</a:t>
            </a:r>
            <a:r>
              <a:rPr lang="en-US" baseline="0" dirty="0" smtClean="0"/>
              <a:t> were still to be migrated (Canterbury not included).</a:t>
            </a:r>
          </a:p>
          <a:p>
            <a:endParaRPr lang="en-US" baseline="0" dirty="0" smtClean="0"/>
          </a:p>
          <a:p>
            <a:endParaRPr lang="en-US" baseline="0" dirty="0" smtClean="0"/>
          </a:p>
          <a:p>
            <a:r>
              <a:rPr lang="en-US" baseline="0" dirty="0" smtClean="0"/>
              <a:t>There was an amusing BT outage late ‘96 that took out the NXNDs to London, </a:t>
            </a:r>
            <a:r>
              <a:rPr lang="en-US" baseline="0" dirty="0" err="1" smtClean="0"/>
              <a:t>Bracknell</a:t>
            </a:r>
            <a:r>
              <a:rPr lang="en-US" baseline="0" dirty="0" smtClean="0"/>
              <a:t> and the MXUK to Canterbury – total of 3x 512k circuits + 1x 2M.</a:t>
            </a:r>
          </a:p>
          <a:p>
            <a:r>
              <a:rPr lang="en-US" baseline="0" dirty="0" smtClean="0"/>
              <a:t>Anyone who could answer the question was away from the office, so I played guess the circuit ref with BT faults as we wanted to get them all reported to have the service credits.</a:t>
            </a:r>
          </a:p>
          <a:p>
            <a:r>
              <a:rPr lang="en-US" baseline="0" dirty="0" smtClean="0"/>
              <a:t>The person wasn’t allowed to tell me the reference but successfully guided me to it in several cases.</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32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diagram isn’t complete, there were a number of 2501s and 2503s (connected together with 10base2) also on that “</a:t>
            </a:r>
            <a:r>
              <a:rPr lang="en-US" baseline="0" dirty="0" err="1" smtClean="0"/>
              <a:t>Telehouse</a:t>
            </a:r>
            <a:r>
              <a:rPr lang="en-US" baseline="0" dirty="0" smtClean="0"/>
              <a:t> Backbone” LAN serving customers.</a:t>
            </a:r>
          </a:p>
          <a:p>
            <a:endParaRPr lang="en-US" baseline="0" dirty="0" smtClean="0"/>
          </a:p>
          <a:p>
            <a:r>
              <a:rPr lang="en-US" baseline="0" dirty="0" smtClean="0"/>
              <a:t>Telehouse14 was the 7507 with FR customers; Telehouse1 was a 2514.</a:t>
            </a:r>
          </a:p>
          <a:p>
            <a:endParaRPr lang="en-US" baseline="0" dirty="0" smtClean="0"/>
          </a:p>
          <a:p>
            <a:r>
              <a:rPr lang="en-US" baseline="0" dirty="0" smtClean="0"/>
              <a:t>I remember closing the </a:t>
            </a:r>
            <a:r>
              <a:rPr lang="en-US" baseline="0" dirty="0" err="1" smtClean="0"/>
              <a:t>EUNet</a:t>
            </a:r>
            <a:r>
              <a:rPr lang="en-US" baseline="0" dirty="0" smtClean="0"/>
              <a:t> </a:t>
            </a:r>
            <a:r>
              <a:rPr lang="en-US" baseline="0" dirty="0" err="1" smtClean="0"/>
              <a:t>Telehouse</a:t>
            </a:r>
            <a:r>
              <a:rPr lang="en-US" baseline="0" dirty="0" smtClean="0"/>
              <a:t> TFM2 </a:t>
            </a:r>
            <a:r>
              <a:rPr lang="en-US" baseline="0" dirty="0" err="1" smtClean="0"/>
              <a:t>PoP</a:t>
            </a:r>
            <a:r>
              <a:rPr lang="en-US" baseline="0" dirty="0" smtClean="0"/>
              <a:t> on New Year’s eve 1995 (I still made it back to Sussex for the party on time), I think most of the 2500 routers I own came from there – there were several BT NTUs connected back-to-back under the floor that we hoped </a:t>
            </a:r>
            <a:r>
              <a:rPr lang="en-US" baseline="0" dirty="0" err="1" smtClean="0"/>
              <a:t>Telehouse</a:t>
            </a:r>
            <a:r>
              <a:rPr lang="en-US" baseline="0" dirty="0" smtClean="0"/>
              <a:t> wouldn’t notice for a few weeks.  They didn’t.</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33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sure that it wasn’t a 2514 for very long after that, I suspect 6 months later it had been retired.</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34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454814"/>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certainly didn’t.  I didn’t have root access to ns0.</a:t>
            </a:r>
          </a:p>
          <a:p>
            <a:endParaRPr lang="en-US" baseline="0" dirty="0" smtClean="0"/>
          </a:p>
          <a:p>
            <a:r>
              <a:rPr lang="en-US" baseline="0" dirty="0" smtClean="0"/>
              <a:t>The Naming Committee received requests and then cogitated and deliberated and either approved or rejected them.  With no time to reject, they all </a:t>
            </a:r>
            <a:r>
              <a:rPr lang="en-US" baseline="0" dirty="0" err="1" smtClean="0"/>
              <a:t>automagically</a:t>
            </a:r>
            <a:r>
              <a:rPr lang="en-US" baseline="0" dirty="0" smtClean="0"/>
              <a:t> approved at midnight. I still have quite a few of those domains…</a:t>
            </a:r>
          </a:p>
          <a:p>
            <a:endParaRPr lang="en-US" baseline="0" dirty="0" smtClean="0"/>
          </a:p>
          <a:p>
            <a:r>
              <a:rPr lang="en-US" baseline="0" dirty="0" smtClean="0"/>
              <a:t>It was a little like being told off at school, when a US-based VP discovered that there was a website detailing who had left the company and how much happier they were.</a:t>
            </a:r>
          </a:p>
          <a:p>
            <a:r>
              <a:rPr lang="en-US" baseline="0" dirty="0" smtClean="0"/>
              <a:t>Unfortunately the domain in question was delegated to a </a:t>
            </a:r>
            <a:r>
              <a:rPr lang="en-US" baseline="0" dirty="0" err="1" smtClean="0"/>
              <a:t>nameserver</a:t>
            </a:r>
            <a:r>
              <a:rPr lang="en-US" baseline="0" dirty="0" smtClean="0"/>
              <a:t> of mine and this made it unambiguously clear who was in the frame.</a:t>
            </a:r>
          </a:p>
          <a:p>
            <a:r>
              <a:rPr lang="en-US" baseline="0" dirty="0" smtClean="0"/>
              <a:t>We quickly removed all traces of all </a:t>
            </a:r>
            <a:r>
              <a:rPr lang="en-US" baseline="0" dirty="0" err="1" smtClean="0"/>
              <a:t>nameservers</a:t>
            </a:r>
            <a:r>
              <a:rPr lang="en-US" baseline="0" dirty="0" smtClean="0"/>
              <a:t> in the </a:t>
            </a:r>
            <a:r>
              <a:rPr lang="en-US" baseline="0" dirty="0" err="1" smtClean="0"/>
              <a:t>zonefile</a:t>
            </a:r>
            <a:r>
              <a:rPr lang="en-US" baseline="0" dirty="0" smtClean="0"/>
              <a:t>, and refreshed all of </a:t>
            </a:r>
            <a:r>
              <a:rPr lang="en-US" baseline="0" dirty="0" err="1" smtClean="0"/>
              <a:t>PSINet’s</a:t>
            </a:r>
            <a:r>
              <a:rPr lang="en-US" baseline="0" dirty="0" smtClean="0"/>
              <a:t> resolvers; but the zone had a 24 hour TTL and still showed up if you asked </a:t>
            </a:r>
            <a:r>
              <a:rPr lang="en-US" baseline="0" dirty="0" err="1" smtClean="0"/>
              <a:t>Nominet</a:t>
            </a:r>
            <a:r>
              <a:rPr lang="en-US" baseline="0" dirty="0" smtClean="0"/>
              <a:t>.</a:t>
            </a:r>
          </a:p>
          <a:p>
            <a:endParaRPr lang="en-US" baseline="0" dirty="0" smtClean="0"/>
          </a:p>
          <a:p>
            <a:r>
              <a:rPr lang="en-US" baseline="0" dirty="0" smtClean="0"/>
              <a:t>Luckily in those halcyon days of 1997, asking </a:t>
            </a:r>
            <a:r>
              <a:rPr lang="en-US" baseline="0" dirty="0" err="1" smtClean="0"/>
              <a:t>Nominet</a:t>
            </a:r>
            <a:r>
              <a:rPr lang="en-US" baseline="0" dirty="0" smtClean="0"/>
              <a:t> to reload </a:t>
            </a:r>
            <a:r>
              <a:rPr lang="en-US" baseline="0" dirty="0" err="1" smtClean="0"/>
              <a:t>org.uk</a:t>
            </a:r>
            <a:r>
              <a:rPr lang="en-US" baseline="0" dirty="0" smtClean="0"/>
              <a:t> in the middle of the day to avoid a incurring the wrath of a senior company executive was a perfectly acceptable gambit, and they obliged.</a:t>
            </a:r>
          </a:p>
          <a:p>
            <a:endParaRPr lang="en-US" baseline="0" dirty="0" smtClean="0"/>
          </a:p>
          <a:p>
            <a:r>
              <a:rPr lang="en-US" baseline="0" dirty="0" smtClean="0"/>
              <a:t>By the time he came upstairs and typed </a:t>
            </a:r>
            <a:r>
              <a:rPr lang="en-US" baseline="0" dirty="0" err="1" smtClean="0"/>
              <a:t>www.marmite.org.uk</a:t>
            </a:r>
            <a:r>
              <a:rPr lang="en-US" baseline="0" dirty="0" smtClean="0"/>
              <a:t> into his browser, it had vanished.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35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Also note that some of the higher bandwidth consumers of the </a:t>
            </a:r>
            <a:r>
              <a:rPr lang="en-US" baseline="0" dirty="0" err="1" smtClean="0"/>
              <a:t>alt.binaries</a:t>
            </a:r>
            <a:r>
              <a:rPr lang="en-US" baseline="0" dirty="0" smtClean="0"/>
              <a:t> groups turned out to be members of staff when we performed log analysis; there was even a quite secret mailing list internally that provided a list of top-ten, ahem, clients for downloading </a:t>
            </a:r>
            <a:r>
              <a:rPr lang="en-US" baseline="0" dirty="0" err="1" smtClean="0"/>
              <a:t>usenet</a:t>
            </a:r>
            <a:r>
              <a:rPr lang="en-US" baseline="0" dirty="0" smtClean="0"/>
              <a:t> news.</a:t>
            </a:r>
          </a:p>
          <a:p>
            <a:endParaRPr lang="en-US" baseline="0" dirty="0" smtClean="0"/>
          </a:p>
          <a:p>
            <a:r>
              <a:rPr lang="en-US" baseline="0" dirty="0" smtClean="0"/>
              <a:t>And as these customers would download news overnight, they’d often cause enough ICMP packet loss to trigger out-of-hours pagers as well.</a:t>
            </a:r>
          </a:p>
          <a:p>
            <a:endParaRPr lang="en-US" baseline="0" dirty="0" smtClean="0"/>
          </a:p>
          <a:p>
            <a:r>
              <a:rPr lang="en-US" baseline="0" dirty="0" smtClean="0"/>
              <a:t>When the city and bits of docklands had the “ring of steel”, we were stopped once by the police near Canary Wharf travelling from Cambridge to </a:t>
            </a:r>
            <a:r>
              <a:rPr lang="en-US" baseline="0" dirty="0" err="1" smtClean="0"/>
              <a:t>Telehouse</a:t>
            </a:r>
            <a:r>
              <a:rPr lang="en-US" baseline="0" dirty="0" smtClean="0"/>
              <a:t> late one evening.</a:t>
            </a:r>
          </a:p>
          <a:p>
            <a:r>
              <a:rPr lang="en-US" baseline="0" dirty="0" smtClean="0"/>
              <a:t>It suddenly dawned on me whilst showing the police that we just had some Internet servers in the boot of the car that these almost certainly contained images of very dubious legality.</a:t>
            </a:r>
          </a:p>
        </p:txBody>
      </p:sp>
      <p:sp>
        <p:nvSpPr>
          <p:cNvPr id="4" name="Slide Number Placeholder 3"/>
          <p:cNvSpPr>
            <a:spLocks noGrp="1"/>
          </p:cNvSpPr>
          <p:nvPr>
            <p:ph type="sldNum" sz="quarter" idx="10"/>
          </p:nvPr>
        </p:nvSpPr>
        <p:spPr/>
        <p:txBody>
          <a:bodyPr/>
          <a:lstStyle/>
          <a:p>
            <a:fld id="{7DF943F5-CAE8-8249-8FC1-2ACE0225A996}" type="slidenum">
              <a:rPr lang="en-US" smtClean="0"/>
              <a:pPr/>
              <a:t>36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in .</a:t>
            </a:r>
            <a:r>
              <a:rPr lang="en-US" baseline="0" dirty="0" err="1" smtClean="0"/>
              <a:t>rhosts</a:t>
            </a:r>
            <a:r>
              <a:rPr lang="en-US" baseline="0" dirty="0" smtClean="0"/>
              <a:t> basically says “Come on in without a password”.</a:t>
            </a:r>
          </a:p>
          <a:p>
            <a:endParaRPr lang="en-US" baseline="0" dirty="0" smtClean="0"/>
          </a:p>
          <a:p>
            <a:r>
              <a:rPr lang="en-US" baseline="0" dirty="0" smtClean="0"/>
              <a:t>Everything to enhance security was also an add-on to the OS in those days too.</a:t>
            </a:r>
          </a:p>
        </p:txBody>
      </p:sp>
      <p:sp>
        <p:nvSpPr>
          <p:cNvPr id="4" name="Slide Number Placeholder 3"/>
          <p:cNvSpPr>
            <a:spLocks noGrp="1"/>
          </p:cNvSpPr>
          <p:nvPr>
            <p:ph type="sldNum" sz="quarter" idx="10"/>
          </p:nvPr>
        </p:nvSpPr>
        <p:spPr/>
        <p:txBody>
          <a:bodyPr/>
          <a:lstStyle/>
          <a:p>
            <a:fld id="{7DF943F5-CAE8-8249-8FC1-2ACE0225A996}" type="slidenum">
              <a:rPr lang="en-US" smtClean="0"/>
              <a:pPr/>
              <a:t>37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Everything was shell-script driven on the internal staff server where everyone had a shell account, and used it.</a:t>
            </a:r>
          </a:p>
          <a:p>
            <a:endParaRPr lang="en-US" baseline="0" dirty="0" smtClean="0"/>
          </a:p>
          <a:p>
            <a:r>
              <a:rPr lang="en-US" baseline="0" dirty="0" smtClean="0"/>
              <a:t>Want to change the DNS?  </a:t>
            </a:r>
            <a:r>
              <a:rPr lang="en-US" baseline="0" dirty="0" err="1" smtClean="0"/>
              <a:t>zonedit</a:t>
            </a:r>
            <a:r>
              <a:rPr lang="en-US" baseline="0" dirty="0" smtClean="0"/>
              <a:t>.</a:t>
            </a:r>
          </a:p>
          <a:p>
            <a:r>
              <a:rPr lang="en-US" baseline="0" dirty="0" smtClean="0"/>
              <a:t>Want to update a ticket? </a:t>
            </a:r>
            <a:r>
              <a:rPr lang="en-US" baseline="0" dirty="0" err="1" smtClean="0"/>
              <a:t>phonetkt</a:t>
            </a:r>
            <a:r>
              <a:rPr lang="en-US" baseline="0" dirty="0" smtClean="0"/>
              <a:t>.</a:t>
            </a:r>
          </a:p>
          <a:p>
            <a:r>
              <a:rPr lang="en-US" baseline="0" dirty="0" smtClean="0"/>
              <a:t>Want to change your RADIUS password? </a:t>
            </a:r>
            <a:r>
              <a:rPr lang="en-US" baseline="0" dirty="0" err="1" smtClean="0"/>
              <a:t>radedit</a:t>
            </a:r>
            <a:endParaRPr lang="en-US" baseline="0" dirty="0" smtClean="0"/>
          </a:p>
          <a:p>
            <a:endParaRPr lang="en-US" baseline="0" dirty="0" smtClean="0"/>
          </a:p>
          <a:p>
            <a:r>
              <a:rPr lang="en-US" baseline="0" dirty="0" smtClean="0"/>
              <a:t>Web based CGI tools were a way off.  We still had all internal documentation stored in a local gopher server.</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wonder if they had any luck selling a bunch of worn-out networking equipment down the pub.  This definitely predated </a:t>
            </a:r>
            <a:r>
              <a:rPr lang="en-US" baseline="0" dirty="0" err="1" smtClean="0"/>
              <a:t>Ebay</a:t>
            </a:r>
            <a:r>
              <a:rPr lang="en-US" baseline="0" dirty="0" smtClean="0"/>
              <a:t> and quite possibly, predated Yahoo auctions too.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had to tidy out the rubbish in the warehouse, which was great for people like me who wanted to add to their collection.  I think, in fact, that’s where the </a:t>
            </a:r>
            <a:r>
              <a:rPr lang="en-US" baseline="0" dirty="0" err="1" smtClean="0"/>
              <a:t>Netblazer</a:t>
            </a:r>
            <a:r>
              <a:rPr lang="en-US" baseline="0" dirty="0" smtClean="0"/>
              <a:t> previously referred to came from!</a:t>
            </a:r>
          </a:p>
          <a:p>
            <a:endParaRPr lang="en-US" baseline="0" dirty="0" smtClean="0"/>
          </a:p>
          <a:p>
            <a:r>
              <a:rPr lang="en-US" baseline="0" dirty="0" smtClean="0"/>
              <a:t>The UPS explosion was somewhat arresting.  Everything in the </a:t>
            </a:r>
            <a:r>
              <a:rPr lang="en-US" baseline="0" dirty="0" err="1" smtClean="0"/>
              <a:t>PoP</a:t>
            </a:r>
            <a:r>
              <a:rPr lang="en-US" baseline="0" dirty="0" smtClean="0"/>
              <a:t> was powered from it, and it was awfully quiet in there – apart from the sound of many CO2 extinguishers being discharged into it as there was a lot of smoke and smell of ionized badness.</a:t>
            </a:r>
          </a:p>
          <a:p>
            <a:r>
              <a:rPr lang="en-US" baseline="0" dirty="0" smtClean="0"/>
              <a:t>Many extension leads from sockets out in the corridor to power critical kit whilst we worked out what to do with the UPS.</a:t>
            </a:r>
          </a:p>
          <a:p>
            <a:endParaRPr lang="en-US" baseline="0" dirty="0" smtClean="0"/>
          </a:p>
          <a:p>
            <a:r>
              <a:rPr lang="en-US" baseline="0" dirty="0" smtClean="0"/>
              <a:t>This is the reason why, even now, I connect one feed of dual-powered kit to the critical UPS/generator backed supply and the other to a boring, normal, socket.  Unless I have true UPS/Generator redundancy (although you can’t guarantee that of course, regardless of what your DC tells you).</a:t>
            </a:r>
          </a:p>
          <a:p>
            <a:endParaRPr lang="en-US" baseline="0" dirty="0" smtClean="0"/>
          </a:p>
          <a:p>
            <a:r>
              <a:rPr lang="en-US" baseline="0" dirty="0" smtClean="0"/>
              <a:t>They finally sorted out the power supply to the Cambridge Science Park and Kings Hedges Road by installing new HV gear.</a:t>
            </a:r>
          </a:p>
        </p:txBody>
      </p:sp>
      <p:sp>
        <p:nvSpPr>
          <p:cNvPr id="4" name="Slide Number Placeholder 3"/>
          <p:cNvSpPr>
            <a:spLocks noGrp="1"/>
          </p:cNvSpPr>
          <p:nvPr>
            <p:ph type="sldNum" sz="quarter" idx="10"/>
          </p:nvPr>
        </p:nvSpPr>
        <p:spPr/>
        <p:txBody>
          <a:bodyPr/>
          <a:lstStyle/>
          <a:p>
            <a:fld id="{7DF943F5-CAE8-8249-8FC1-2ACE0225A996}" type="slidenum">
              <a:rPr lang="en-US" smtClean="0"/>
              <a:pPr/>
              <a:t>39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aside.</a:t>
            </a:r>
          </a:p>
          <a:p>
            <a:endParaRPr lang="en-US" dirty="0" smtClean="0"/>
          </a:p>
          <a:p>
            <a:r>
              <a:rPr lang="en-US" dirty="0" smtClean="0"/>
              <a:t>Or </a:t>
            </a:r>
            <a:r>
              <a:rPr lang="en-US" dirty="0" err="1" smtClean="0"/>
              <a:t>uk.ac.mhs</a:t>
            </a:r>
            <a:r>
              <a:rPr lang="en-US" dirty="0" smtClean="0"/>
              <a:t>-relay</a:t>
            </a:r>
            <a:r>
              <a:rPr lang="en-US" baseline="0" dirty="0" smtClean="0"/>
              <a:t> depending on whether your local MTA preferred its ends big or little.</a:t>
            </a:r>
            <a:endParaRPr lang="en-US" dirty="0" smtClean="0"/>
          </a:p>
          <a:p>
            <a:endParaRPr lang="en-US" dirty="0" smtClean="0"/>
          </a:p>
          <a:p>
            <a:r>
              <a:rPr lang="en-US" dirty="0" smtClean="0"/>
              <a:t>Thank</a:t>
            </a:r>
            <a:r>
              <a:rPr lang="en-US" baseline="0" dirty="0" smtClean="0"/>
              <a:t> you JANET for the relay abuse you endured from me during my youth!</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9576678"/>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was the Cambridge 7507.  It was running IOS 10.3 and boasted one 6x AUI 10M Ethernet line card and one 1x HSSI line card.</a:t>
            </a:r>
          </a:p>
          <a:p>
            <a:endParaRPr lang="en-US" baseline="0" dirty="0" smtClean="0"/>
          </a:p>
          <a:p>
            <a:r>
              <a:rPr lang="en-US" baseline="0" dirty="0" smtClean="0"/>
              <a:t>We did love to overlay multiple subnets on one physical LAN.  It makes me twitch to look at </a:t>
            </a:r>
            <a:r>
              <a:rPr lang="en-US" baseline="0" dirty="0" err="1" smtClean="0"/>
              <a:t>configs</a:t>
            </a:r>
            <a:r>
              <a:rPr lang="en-US" baseline="0" dirty="0" smtClean="0"/>
              <a:t> like this!</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was the Cambridge 7507.  It was running IOS 10.3 and boasted one 6x AUI 10M Ethernet line card and one 1x HSSI line card.</a:t>
            </a:r>
          </a:p>
          <a:p>
            <a:endParaRPr lang="en-US" baseline="0" dirty="0" smtClean="0"/>
          </a:p>
          <a:p>
            <a:r>
              <a:rPr lang="en-US" baseline="0" dirty="0" smtClean="0"/>
              <a:t>We did love to overlay multiple subnets on one physical LAN.  It makes me twitch to look at </a:t>
            </a:r>
            <a:r>
              <a:rPr lang="en-US" baseline="0" dirty="0" err="1" smtClean="0"/>
              <a:t>configs</a:t>
            </a:r>
            <a:r>
              <a:rPr lang="en-US" baseline="0" dirty="0" smtClean="0"/>
              <a:t> like this!</a:t>
            </a:r>
          </a:p>
          <a:p>
            <a:endParaRPr lang="en-US" baseline="0" dirty="0" smtClean="0"/>
          </a:p>
          <a:p>
            <a:r>
              <a:rPr lang="en-US" baseline="0" dirty="0" smtClean="0"/>
              <a:t>There were no brass goats, however.</a:t>
            </a:r>
          </a:p>
          <a:p>
            <a:endParaRPr lang="en-US"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Her Majesty Elizabeth the Second, by the Grace of God of the United Kingdom of Great Britain and Northern Ireland, and of Her other Realms and Territories Queen, Head of the Commonwealth, Defender of the Faith</a:t>
            </a:r>
            <a:endParaRPr lang="en-US" i="0" baseline="0" dirty="0" smtClean="0"/>
          </a:p>
        </p:txBody>
      </p:sp>
      <p:sp>
        <p:nvSpPr>
          <p:cNvPr id="4" name="Slide Number Placeholder 3"/>
          <p:cNvSpPr>
            <a:spLocks noGrp="1"/>
          </p:cNvSpPr>
          <p:nvPr>
            <p:ph type="sldNum" sz="quarter" idx="10"/>
          </p:nvPr>
        </p:nvSpPr>
        <p:spPr/>
        <p:txBody>
          <a:bodyPr/>
          <a:lstStyle/>
          <a:p>
            <a:fld id="{7DF943F5-CAE8-8249-8FC1-2ACE0225A996}" type="slidenum">
              <a:rPr lang="en-US" smtClean="0"/>
              <a:pPr/>
              <a:t>42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3603618"/>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others who can tell the </a:t>
            </a:r>
            <a:r>
              <a:rPr lang="en-US" dirty="0" err="1" smtClean="0"/>
              <a:t>EUNet</a:t>
            </a:r>
            <a:r>
              <a:rPr lang="en-US" dirty="0" smtClean="0"/>
              <a:t> GB story better than I, and I hope this presentation hasn’t offended those who built it too much.</a:t>
            </a:r>
          </a:p>
          <a:p>
            <a:r>
              <a:rPr lang="en-US" dirty="0" smtClean="0"/>
              <a:t>Hey, PSI thought it was worth £2.5M so lets not quibble!</a:t>
            </a:r>
          </a:p>
        </p:txBody>
      </p:sp>
      <p:sp>
        <p:nvSpPr>
          <p:cNvPr id="4" name="Slide Number Placeholder 3"/>
          <p:cNvSpPr>
            <a:spLocks noGrp="1"/>
          </p:cNvSpPr>
          <p:nvPr>
            <p:ph type="sldNum" sz="quarter" idx="10"/>
          </p:nvPr>
        </p:nvSpPr>
        <p:spPr/>
        <p:txBody>
          <a:bodyPr/>
          <a:lstStyle/>
          <a:p>
            <a:fld id="{7DF943F5-CAE8-8249-8FC1-2ACE0225A996}" type="slidenum">
              <a:rPr lang="en-US" smtClean="0"/>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325770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I typed this page, </a:t>
            </a:r>
            <a:r>
              <a:rPr lang="en-US" baseline="0" dirty="0" err="1" smtClean="0"/>
              <a:t>Powerpoint</a:t>
            </a:r>
            <a:r>
              <a:rPr lang="en-US" baseline="0" dirty="0" smtClean="0"/>
              <a:t> turned those X400 addresses into hyperlinks.  Optimistic of it.</a:t>
            </a:r>
          </a:p>
          <a:p>
            <a:endParaRPr lang="en-US" baseline="0" dirty="0" smtClean="0"/>
          </a:p>
          <a:p>
            <a:r>
              <a:rPr lang="en-US" baseline="0" dirty="0" smtClean="0"/>
              <a:t>Keen eyes will note that this is full of wrong-endian machine names, and that something’s clock was in the wrong time zone.</a:t>
            </a:r>
          </a:p>
          <a:p>
            <a:endParaRPr lang="en-US" dirty="0" smtClean="0"/>
          </a:p>
          <a:p>
            <a:r>
              <a:rPr lang="en-US" dirty="0" smtClean="0"/>
              <a:t>If I remember correctly, sending</a:t>
            </a:r>
            <a:r>
              <a:rPr lang="en-US" baseline="0" dirty="0" smtClean="0"/>
              <a:t> mail from the Internet would work if you used: </a:t>
            </a:r>
            <a:r>
              <a:rPr lang="en-US" baseline="0" dirty="0" err="1" smtClean="0"/>
              <a:t>paul%gb.interspan.prt-home@mhs-relay.ac.uk</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558081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very lucky when I joined</a:t>
            </a:r>
            <a:r>
              <a:rPr lang="en-US" baseline="0" dirty="0" smtClean="0"/>
              <a:t> PSI.  There were very knowledgeable people from </a:t>
            </a:r>
            <a:r>
              <a:rPr lang="en-US" baseline="0" dirty="0" err="1" smtClean="0"/>
              <a:t>EUNet</a:t>
            </a:r>
            <a:r>
              <a:rPr lang="en-US" baseline="0" dirty="0" smtClean="0"/>
              <a:t> and </a:t>
            </a:r>
            <a:r>
              <a:rPr lang="en-US" baseline="0" dirty="0" err="1" smtClean="0"/>
              <a:t>PSINet</a:t>
            </a:r>
            <a:r>
              <a:rPr lang="en-US" baseline="0" dirty="0" smtClean="0"/>
              <a:t> who indulged the young geek getting into this new ISP industry.</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957667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Fees say “Starting</a:t>
            </a:r>
            <a:r>
              <a:rPr lang="en-US" baseline="0" dirty="0" smtClean="0"/>
              <a:t> from £95 a quarter”.  I’m wondering what you got for your £32 a month – probably UUCP and/or SLIP.</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222656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Quite a large number of UUCP users</a:t>
            </a:r>
            <a:r>
              <a:rPr lang="en-US" baseline="0" dirty="0" smtClean="0"/>
              <a:t> initially.  SLIP/PPP users sometimes had Centrex lines to provide 33.6k “leased line”.</a:t>
            </a:r>
            <a:endParaRPr lang="en-US" dirty="0"/>
          </a:p>
        </p:txBody>
      </p:sp>
      <p:sp>
        <p:nvSpPr>
          <p:cNvPr id="4" name="Slide Number Placeholder 3"/>
          <p:cNvSpPr>
            <a:spLocks noGrp="1"/>
          </p:cNvSpPr>
          <p:nvPr>
            <p:ph type="sldNum" sz="quarter" idx="10"/>
          </p:nvPr>
        </p:nvSpPr>
        <p:spPr/>
        <p:txBody>
          <a:bodyPr/>
          <a:lstStyle/>
          <a:p>
            <a:fld id="{7DF943F5-CAE8-8249-8FC1-2ACE0225A996}"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2192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usually cheaper to use a PC.</a:t>
            </a:r>
          </a:p>
          <a:p>
            <a:endParaRPr lang="en-US" dirty="0" smtClean="0"/>
          </a:p>
          <a:p>
            <a:r>
              <a:rPr lang="en-US" dirty="0" smtClean="0"/>
              <a:t>We had a 486 machine running FreeBSD 2.1 acting as both a mail server and a router at home;</a:t>
            </a:r>
            <a:r>
              <a:rPr lang="en-US" baseline="0" dirty="0" smtClean="0"/>
              <a:t> with a full time always-on connection at 33.6k courtesy of Cambridge Cable’s Centrex service.</a:t>
            </a:r>
            <a:endParaRPr lang="en-US" dirty="0" smtClean="0"/>
          </a:p>
          <a:p>
            <a:r>
              <a:rPr lang="en-US" dirty="0" smtClean="0"/>
              <a:t>There was a snake of 10base2 going all around the house but we had a LAN with a</a:t>
            </a:r>
            <a:r>
              <a:rPr lang="en-US" baseline="0" dirty="0" smtClean="0"/>
              <a:t> full-time Internet connection – </a:t>
            </a:r>
            <a:r>
              <a:rPr lang="en-US" dirty="0" smtClean="0"/>
              <a:t>and that was cutting</a:t>
            </a:r>
            <a:r>
              <a:rPr lang="en-US" baseline="0" dirty="0" smtClean="0"/>
              <a:t> edge geek technology.</a:t>
            </a:r>
          </a:p>
        </p:txBody>
      </p:sp>
      <p:sp>
        <p:nvSpPr>
          <p:cNvPr id="4" name="Slide Number Placeholder 3"/>
          <p:cNvSpPr>
            <a:spLocks noGrp="1"/>
          </p:cNvSpPr>
          <p:nvPr>
            <p:ph type="sldNum" sz="quarter" idx="10"/>
          </p:nvPr>
        </p:nvSpPr>
        <p:spPr/>
        <p:txBody>
          <a:bodyPr/>
          <a:lstStyle/>
          <a:p>
            <a:fld id="{7DF943F5-CAE8-8249-8FC1-2ACE0225A996}"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77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B53037B-533A-E241-9B2C-58620F1B3BBC}"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516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B53037B-533A-E241-9B2C-58620F1B3BBC}"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324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B53037B-533A-E241-9B2C-58620F1B3BBC}"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993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B53037B-533A-E241-9B2C-58620F1B3BBC}"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769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B53037B-533A-E241-9B2C-58620F1B3BBC}" type="datetimeFigureOut">
              <a:rPr lang="en-US" smtClean="0"/>
              <a:pPr/>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27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B53037B-533A-E241-9B2C-58620F1B3BBC}" type="datetimeFigureOut">
              <a:rPr lang="en-US" smtClean="0"/>
              <a:pPr/>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139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B53037B-533A-E241-9B2C-58620F1B3BBC}" type="datetimeFigureOut">
              <a:rPr lang="en-US" smtClean="0"/>
              <a:pPr/>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934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B53037B-533A-E241-9B2C-58620F1B3BBC}" type="datetimeFigureOut">
              <a:rPr lang="en-US" smtClean="0"/>
              <a:pPr/>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77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3037B-533A-E241-9B2C-58620F1B3BBC}" type="datetimeFigureOut">
              <a:rPr lang="en-US" smtClean="0"/>
              <a:pPr/>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457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B53037B-533A-E241-9B2C-58620F1B3BBC}" type="datetimeFigureOut">
              <a:rPr lang="en-US" smtClean="0"/>
              <a:pPr/>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391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B53037B-533A-E241-9B2C-58620F1B3BBC}" type="datetimeFigureOut">
              <a:rPr lang="en-US" smtClean="0"/>
              <a:pPr/>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0172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3037B-533A-E241-9B2C-58620F1B3BBC}" type="datetimeFigureOut">
              <a:rPr lang="en-US" smtClean="0"/>
              <a:pPr/>
              <a:t>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4D7A7-481A-3343-AF0F-F19BFDDE9FB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8458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94867" y="4020661"/>
            <a:ext cx="4554355" cy="2837339"/>
          </a:xfrm>
          <a:prstGeom prst="rect">
            <a:avLst/>
          </a:prstGeom>
        </p:spPr>
      </p:pic>
      <p:sp>
        <p:nvSpPr>
          <p:cNvPr id="8" name="Rectangle 7"/>
          <p:cNvSpPr/>
          <p:nvPr/>
        </p:nvSpPr>
        <p:spPr>
          <a:xfrm>
            <a:off x="0" y="-10413"/>
            <a:ext cx="4572000" cy="6868413"/>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32230" y="268393"/>
            <a:ext cx="4005944" cy="3080274"/>
          </a:xfrm>
        </p:spPr>
        <p:txBody>
          <a:bodyPr>
            <a:noAutofit/>
          </a:bodyPr>
          <a:lstStyle/>
          <a:p>
            <a:r>
              <a:rPr lang="en-US" sz="3200" i="1" dirty="0">
                <a:solidFill>
                  <a:schemeClr val="bg1"/>
                </a:solidFill>
                <a:latin typeface="Palatino Linotype"/>
                <a:ea typeface="+mn-ea"/>
                <a:cs typeface="Palatino Linotype"/>
              </a:rPr>
              <a:t>None of us really knew what we were doing, we just made it up as we went </a:t>
            </a:r>
            <a:r>
              <a:rPr lang="en-US" sz="3200" i="1" dirty="0" smtClean="0">
                <a:solidFill>
                  <a:schemeClr val="bg1"/>
                </a:solidFill>
                <a:latin typeface="Palatino Linotype"/>
                <a:ea typeface="+mn-ea"/>
                <a:cs typeface="Palatino Linotype"/>
              </a:rPr>
              <a:t>along.</a:t>
            </a:r>
            <a:endParaRPr lang="en-US" sz="1600" i="1" dirty="0">
              <a:solidFill>
                <a:schemeClr val="bg1"/>
              </a:solidFill>
              <a:latin typeface="Palatino Linotype"/>
              <a:ea typeface="+mn-ea"/>
              <a:cs typeface="Palatino Linotype"/>
            </a:endParaRPr>
          </a:p>
        </p:txBody>
      </p:sp>
      <p:sp>
        <p:nvSpPr>
          <p:cNvPr id="9" name="Rectangle 8"/>
          <p:cNvSpPr/>
          <p:nvPr/>
        </p:nvSpPr>
        <p:spPr>
          <a:xfrm rot="16200000">
            <a:off x="1137798" y="3400931"/>
            <a:ext cx="6868413" cy="45723"/>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itle 1"/>
          <p:cNvSpPr txBox="1">
            <a:spLocks/>
          </p:cNvSpPr>
          <p:nvPr/>
        </p:nvSpPr>
        <p:spPr>
          <a:xfrm>
            <a:off x="0" y="2760375"/>
            <a:ext cx="4572000" cy="118688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100" i="1" dirty="0" smtClean="0">
                <a:solidFill>
                  <a:schemeClr val="bg1"/>
                </a:solidFill>
                <a:latin typeface="Palatino Linotype"/>
                <a:ea typeface="+mn-ea"/>
                <a:cs typeface="Palatino Linotype"/>
              </a:rPr>
              <a:t>(Part 1 – There may be more)</a:t>
            </a:r>
            <a:endParaRPr lang="en-US" sz="2100" i="1" dirty="0">
              <a:solidFill>
                <a:schemeClr val="bg1"/>
              </a:solidFill>
              <a:latin typeface="Palatino Linotype"/>
              <a:ea typeface="+mn-ea"/>
              <a:cs typeface="Palatino Linotype"/>
            </a:endParaRPr>
          </a:p>
        </p:txBody>
      </p:sp>
      <p:sp>
        <p:nvSpPr>
          <p:cNvPr id="3" name="Subtitle 2"/>
          <p:cNvSpPr>
            <a:spLocks noGrp="1"/>
          </p:cNvSpPr>
          <p:nvPr>
            <p:ph type="subTitle" idx="1"/>
          </p:nvPr>
        </p:nvSpPr>
        <p:spPr>
          <a:xfrm>
            <a:off x="606257" y="4974178"/>
            <a:ext cx="3257889" cy="1732941"/>
          </a:xfrm>
        </p:spPr>
        <p:txBody>
          <a:bodyPr>
            <a:normAutofit/>
          </a:bodyPr>
          <a:lstStyle/>
          <a:p>
            <a:r>
              <a:rPr lang="en-US" sz="1800" i="1" dirty="0" smtClean="0">
                <a:solidFill>
                  <a:schemeClr val="bg1"/>
                </a:solidFill>
                <a:latin typeface="Palatino Linotype"/>
                <a:cs typeface="Palatino Linotype"/>
              </a:rPr>
              <a:t>A lighthearted and hopefully informative meander around bits of the UK Internet in 1996 (</a:t>
            </a:r>
            <a:r>
              <a:rPr lang="en-US" sz="1800" i="1" dirty="0" err="1" smtClean="0">
                <a:solidFill>
                  <a:schemeClr val="bg1"/>
                </a:solidFill>
                <a:latin typeface="Palatino Linotype"/>
                <a:cs typeface="Palatino Linotype"/>
              </a:rPr>
              <a:t>ish</a:t>
            </a:r>
            <a:r>
              <a:rPr lang="en-US" sz="1800" i="1" dirty="0" smtClean="0">
                <a:solidFill>
                  <a:schemeClr val="bg1"/>
                </a:solidFill>
                <a:latin typeface="Palatino Linotype"/>
                <a:cs typeface="Palatino Linotype"/>
              </a:rPr>
              <a:t>)</a:t>
            </a:r>
            <a:endParaRPr lang="en-US" sz="1800" i="1" dirty="0">
              <a:solidFill>
                <a:schemeClr val="bg1"/>
              </a:solidFill>
            </a:endParaRPr>
          </a:p>
        </p:txBody>
      </p:sp>
      <p:cxnSp>
        <p:nvCxnSpPr>
          <p:cNvPr id="19" name="Straight Connector 18"/>
          <p:cNvCxnSpPr/>
          <p:nvPr/>
        </p:nvCxnSpPr>
        <p:spPr>
          <a:xfrm>
            <a:off x="457200" y="4301672"/>
            <a:ext cx="352425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4549133" y="570502"/>
            <a:ext cx="4572010" cy="118688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i="1" dirty="0" smtClean="0">
                <a:solidFill>
                  <a:srgbClr val="002060"/>
                </a:solidFill>
                <a:latin typeface="Palatino Linotype"/>
                <a:ea typeface="+mn-ea"/>
                <a:cs typeface="Palatino Linotype"/>
              </a:rPr>
              <a:t>Paul Thornton</a:t>
            </a:r>
            <a:endParaRPr lang="en-US" sz="3500" i="1" dirty="0">
              <a:solidFill>
                <a:srgbClr val="002060"/>
              </a:solidFill>
              <a:latin typeface="Palatino Linotype"/>
              <a:ea typeface="+mn-ea"/>
              <a:cs typeface="Palatino Linotype"/>
            </a:endParaRPr>
          </a:p>
        </p:txBody>
      </p:sp>
      <p:sp>
        <p:nvSpPr>
          <p:cNvPr id="24" name="Title 1"/>
          <p:cNvSpPr txBox="1">
            <a:spLocks/>
          </p:cNvSpPr>
          <p:nvPr/>
        </p:nvSpPr>
        <p:spPr>
          <a:xfrm>
            <a:off x="4572001" y="1065981"/>
            <a:ext cx="4572010" cy="169439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600" i="1" dirty="0">
              <a:solidFill>
                <a:srgbClr val="002060"/>
              </a:solidFill>
              <a:latin typeface="Palatino Linotype"/>
              <a:ea typeface="+mn-ea"/>
              <a:cs typeface="Palatino Linotype"/>
            </a:endParaRPr>
          </a:p>
          <a:p>
            <a:r>
              <a:rPr lang="en-US" sz="1800" i="1" dirty="0" smtClean="0">
                <a:solidFill>
                  <a:srgbClr val="002060"/>
                </a:solidFill>
                <a:latin typeface="Palatino Linotype"/>
                <a:ea typeface="+mn-ea"/>
                <a:cs typeface="Palatino Linotype"/>
              </a:rPr>
              <a:t>paul@prtsystems.ltd.uk</a:t>
            </a:r>
          </a:p>
          <a:p>
            <a:endParaRPr lang="en-US" sz="1600" i="1" dirty="0" smtClean="0">
              <a:solidFill>
                <a:srgbClr val="002060"/>
              </a:solidFill>
              <a:latin typeface="Palatino Linotype"/>
              <a:ea typeface="+mn-ea"/>
              <a:cs typeface="Palatino Linotype"/>
            </a:endParaRPr>
          </a:p>
          <a:p>
            <a:r>
              <a:rPr lang="en-US" sz="1800" i="1" dirty="0" smtClean="0">
                <a:solidFill>
                  <a:srgbClr val="FA7D00"/>
                </a:solidFill>
                <a:latin typeface="Palatino Linotype"/>
                <a:ea typeface="+mn-ea"/>
                <a:cs typeface="Palatino Linotype"/>
              </a:rPr>
              <a:t>UKNOF34</a:t>
            </a:r>
          </a:p>
          <a:p>
            <a:r>
              <a:rPr lang="en-US" sz="1800" i="1" dirty="0" smtClean="0">
                <a:solidFill>
                  <a:srgbClr val="FA7D00"/>
                </a:solidFill>
                <a:latin typeface="Palatino Linotype"/>
                <a:ea typeface="+mn-ea"/>
                <a:cs typeface="Palatino Linotype"/>
              </a:rPr>
              <a:t>Manchester</a:t>
            </a:r>
          </a:p>
          <a:p>
            <a:r>
              <a:rPr lang="en-US" sz="1800" i="1" dirty="0" smtClean="0">
                <a:solidFill>
                  <a:srgbClr val="FA7D00"/>
                </a:solidFill>
                <a:latin typeface="Palatino Linotype"/>
                <a:ea typeface="+mn-ea"/>
                <a:cs typeface="Palatino Linotype"/>
              </a:rPr>
              <a:t>21 April 2016</a:t>
            </a:r>
            <a:endParaRPr lang="en-US" sz="1800" i="1" dirty="0">
              <a:solidFill>
                <a:srgbClr val="FA7D00"/>
              </a:solidFill>
              <a:latin typeface="Palatino Linotype"/>
              <a:ea typeface="+mn-ea"/>
              <a:cs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526847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5779"/>
    </mc:Choice>
    <mc:Fallback>
      <mp:transition xmlns:mp="http://schemas.microsoft.com/office/mac/powerpoint/2008/main" spd="slow" advTm="3577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7646"/>
            <a:ext cx="8229600" cy="4525963"/>
          </a:xfrm>
        </p:spPr>
        <p:txBody>
          <a:bodyPr/>
          <a:lstStyle/>
          <a:p>
            <a:pPr marL="0" indent="0">
              <a:buNone/>
            </a:pPr>
            <a:r>
              <a:rPr lang="en-US" dirty="0">
                <a:solidFill>
                  <a:schemeClr val="tx1">
                    <a:lumMod val="85000"/>
                    <a:lumOff val="15000"/>
                  </a:schemeClr>
                </a:solidFill>
                <a:latin typeface="Palatino Linotype"/>
                <a:cs typeface="Palatino Linotype"/>
              </a:rPr>
              <a:t>ISDN – In most </a:t>
            </a:r>
            <a:r>
              <a:rPr lang="en-US" dirty="0" err="1">
                <a:solidFill>
                  <a:schemeClr val="tx1">
                    <a:lumMod val="85000"/>
                    <a:lumOff val="15000"/>
                  </a:schemeClr>
                </a:solidFill>
                <a:latin typeface="Palatino Linotype"/>
                <a:cs typeface="Palatino Linotype"/>
              </a:rPr>
              <a:t>PoPs</a:t>
            </a:r>
            <a:r>
              <a:rPr lang="en-US" dirty="0">
                <a:solidFill>
                  <a:schemeClr val="tx1">
                    <a:lumMod val="85000"/>
                    <a:lumOff val="15000"/>
                  </a:schemeClr>
                </a:solidFill>
                <a:latin typeface="Palatino Linotype"/>
                <a:cs typeface="Palatino Linotype"/>
              </a:rPr>
              <a:t>, a Cisco 2503 (or two) was pressed into action to terminate incoming ISDN calls.</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a:solidFill>
                  <a:schemeClr val="tx1">
                    <a:lumMod val="85000"/>
                    <a:lumOff val="15000"/>
                  </a:schemeClr>
                </a:solidFill>
                <a:latin typeface="Palatino Linotype"/>
                <a:cs typeface="Palatino Linotype"/>
              </a:rPr>
              <a:t>CPE – An ISDN TA connected to a PC/Unix machine or there were some brave souls using Pipeline 25 ISDN routers.</a:t>
            </a: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How were these delivered?</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82459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8834"/>
    </mc:Choice>
    <mc:Fallback>
      <mp:transition xmlns:mp="http://schemas.microsoft.com/office/mac/powerpoint/2008/main" spd="slow" advTm="3883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7646"/>
            <a:ext cx="8229600" cy="4525963"/>
          </a:xfrm>
        </p:spPr>
        <p:txBody>
          <a:bodyPr>
            <a:normAutofit/>
          </a:bodyPr>
          <a:lstStyle/>
          <a:p>
            <a:pPr marL="0" indent="0">
              <a:buNone/>
            </a:pPr>
            <a:r>
              <a:rPr lang="en-US" dirty="0" smtClean="0">
                <a:solidFill>
                  <a:schemeClr val="tx1">
                    <a:lumMod val="85000"/>
                    <a:lumOff val="15000"/>
                  </a:schemeClr>
                </a:solidFill>
                <a:latin typeface="Palatino Linotype"/>
                <a:cs typeface="Palatino Linotype"/>
              </a:rPr>
              <a:t>ISDN </a:t>
            </a:r>
            <a:r>
              <a:rPr lang="en-US" dirty="0">
                <a:solidFill>
                  <a:schemeClr val="tx1">
                    <a:lumMod val="85000"/>
                    <a:lumOff val="15000"/>
                  </a:schemeClr>
                </a:solidFill>
                <a:latin typeface="Palatino Linotype"/>
                <a:cs typeface="Palatino Linotype"/>
              </a:rPr>
              <a:t>– In most </a:t>
            </a:r>
            <a:r>
              <a:rPr lang="en-US" dirty="0" err="1">
                <a:solidFill>
                  <a:schemeClr val="tx1">
                    <a:lumMod val="85000"/>
                    <a:lumOff val="15000"/>
                  </a:schemeClr>
                </a:solidFill>
                <a:latin typeface="Palatino Linotype"/>
                <a:cs typeface="Palatino Linotype"/>
              </a:rPr>
              <a:t>PoPs</a:t>
            </a:r>
            <a:r>
              <a:rPr lang="en-US" dirty="0">
                <a:solidFill>
                  <a:schemeClr val="tx1">
                    <a:lumMod val="85000"/>
                    <a:lumOff val="15000"/>
                  </a:schemeClr>
                </a:solidFill>
                <a:latin typeface="Palatino Linotype"/>
                <a:cs typeface="Palatino Linotype"/>
              </a:rPr>
              <a:t>, a Cisco 2503 (or two) was pressed into action to terminate incoming ISDN calls.</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a:solidFill>
                  <a:schemeClr val="tx1">
                    <a:lumMod val="85000"/>
                    <a:lumOff val="15000"/>
                  </a:schemeClr>
                </a:solidFill>
                <a:latin typeface="Palatino Linotype"/>
                <a:cs typeface="Palatino Linotype"/>
              </a:rPr>
              <a:t>We also had a device in </a:t>
            </a:r>
            <a:r>
              <a:rPr lang="en-US" dirty="0" err="1">
                <a:solidFill>
                  <a:schemeClr val="tx1">
                    <a:lumMod val="85000"/>
                    <a:lumOff val="15000"/>
                  </a:schemeClr>
                </a:solidFill>
                <a:latin typeface="Palatino Linotype"/>
                <a:cs typeface="Palatino Linotype"/>
              </a:rPr>
              <a:t>Whitstable</a:t>
            </a:r>
            <a:r>
              <a:rPr lang="en-US" dirty="0">
                <a:solidFill>
                  <a:schemeClr val="tx1">
                    <a:lumMod val="85000"/>
                    <a:lumOff val="15000"/>
                  </a:schemeClr>
                </a:solidFill>
                <a:latin typeface="Palatino Linotype"/>
                <a:cs typeface="Palatino Linotype"/>
              </a:rPr>
              <a:t> that bridged ISDN directly to Ethernet.  To this day, I don’t think anyone knows who most of the customers were who used it.</a:t>
            </a: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How were these delivered?</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6733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54242"/>
    </mc:Choice>
    <mc:Fallback>
      <mp:transition xmlns:mp="http://schemas.microsoft.com/office/mac/powerpoint/2008/main" spd="slow" advTm="5424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093"/>
            <a:ext cx="8229600" cy="4525963"/>
          </a:xfrm>
        </p:spPr>
        <p:txBody>
          <a:bodyPr/>
          <a:lstStyle/>
          <a:p>
            <a:pPr marL="0" indent="0">
              <a:buNone/>
            </a:pPr>
            <a:r>
              <a:rPr lang="en-US" dirty="0" smtClean="0">
                <a:solidFill>
                  <a:schemeClr val="tx1">
                    <a:lumMod val="85000"/>
                    <a:lumOff val="15000"/>
                  </a:schemeClr>
                </a:solidFill>
                <a:latin typeface="Palatino Linotype"/>
                <a:cs typeface="Palatino Linotype"/>
              </a:rPr>
              <a:t>Leased Lines – Older </a:t>
            </a:r>
            <a:r>
              <a:rPr lang="en-US" dirty="0" err="1" smtClean="0">
                <a:solidFill>
                  <a:schemeClr val="tx1">
                    <a:lumMod val="85000"/>
                    <a:lumOff val="15000"/>
                  </a:schemeClr>
                </a:solidFill>
                <a:latin typeface="Palatino Linotype"/>
                <a:cs typeface="Palatino Linotype"/>
              </a:rPr>
              <a:t>PoPs</a:t>
            </a:r>
            <a:r>
              <a:rPr lang="en-US" dirty="0" smtClean="0">
                <a:solidFill>
                  <a:schemeClr val="tx1">
                    <a:lumMod val="85000"/>
                    <a:lumOff val="15000"/>
                  </a:schemeClr>
                </a:solidFill>
                <a:latin typeface="Palatino Linotype"/>
                <a:cs typeface="Palatino Linotype"/>
              </a:rPr>
              <a:t> had Cisco AGS+ routers with about 25 serial ports each, one per X.21 connection.</a:t>
            </a:r>
          </a:p>
          <a:p>
            <a:pPr marL="0" indent="0">
              <a:buNone/>
            </a:pPr>
            <a:endParaRPr lang="en-US" dirty="0">
              <a:solidFill>
                <a:schemeClr val="tx1">
                  <a:lumMod val="85000"/>
                  <a:lumOff val="15000"/>
                </a:schemeClr>
              </a:solidFill>
              <a:latin typeface="Palatino Linotype"/>
              <a:cs typeface="Palatino Linotype"/>
            </a:endParaRPr>
          </a:p>
          <a:p>
            <a:pPr marL="0" indent="0">
              <a:buNone/>
            </a:pPr>
            <a:endParaRPr lang="en-US" dirty="0" smtClean="0">
              <a:solidFill>
                <a:schemeClr val="tx1">
                  <a:lumMod val="85000"/>
                  <a:lumOff val="15000"/>
                </a:schemeClr>
              </a:solidFill>
              <a:latin typeface="Palatino Linotype"/>
              <a:cs typeface="Palatino Linotype"/>
            </a:endParaRPr>
          </a:p>
        </p:txBody>
      </p:sp>
      <p:pic>
        <p:nvPicPr>
          <p:cNvPr id="4" name="Picture 3" descr="IMG_6962 copy.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399" y="2849487"/>
            <a:ext cx="3819611" cy="2863246"/>
          </a:xfrm>
          <a:prstGeom prst="rect">
            <a:avLst/>
          </a:prstGeom>
        </p:spPr>
      </p:pic>
      <p:grpSp>
        <p:nvGrpSpPr>
          <p:cNvPr id="27" name="Group 26"/>
          <p:cNvGrpSpPr/>
          <p:nvPr/>
        </p:nvGrpSpPr>
        <p:grpSpPr>
          <a:xfrm>
            <a:off x="0" y="-9687"/>
            <a:ext cx="9144000" cy="6867686"/>
            <a:chOff x="0" y="-9687"/>
            <a:chExt cx="9144000" cy="6867686"/>
          </a:xfrm>
        </p:grpSpPr>
        <p:sp>
          <p:nvSpPr>
            <p:cNvPr id="28" name="Rectangle 27"/>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32" name="Group 31"/>
            <p:cNvGrpSpPr/>
            <p:nvPr/>
          </p:nvGrpSpPr>
          <p:grpSpPr>
            <a:xfrm>
              <a:off x="276224" y="6303739"/>
              <a:ext cx="257175" cy="279471"/>
              <a:chOff x="342900" y="93096"/>
              <a:chExt cx="257175" cy="279471"/>
            </a:xfrm>
          </p:grpSpPr>
          <p:sp>
            <p:nvSpPr>
              <p:cNvPr id="35" name="Rectangle 34"/>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36" name="Rectangle 35"/>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33"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34"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How were these delivered?</a:t>
              </a:r>
            </a:p>
          </p:txBody>
        </p:sp>
      </p:grpSp>
      <p:pic>
        <p:nvPicPr>
          <p:cNvPr id="15" name="Picture 14" descr="IMG_6964 copy.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67189" y="2849487"/>
            <a:ext cx="3819611" cy="286324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03773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5408"/>
    </mc:Choice>
    <mc:Fallback>
      <mp:transition xmlns:mp="http://schemas.microsoft.com/office/mac/powerpoint/2008/main" spd="slow" advTm="3540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3102"/>
            <a:ext cx="8102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Leased Lines – Newer </a:t>
            </a:r>
            <a:r>
              <a:rPr lang="en-US" dirty="0" err="1" smtClean="0">
                <a:solidFill>
                  <a:schemeClr val="tx1">
                    <a:lumMod val="85000"/>
                    <a:lumOff val="15000"/>
                  </a:schemeClr>
                </a:solidFill>
                <a:latin typeface="Palatino Linotype"/>
                <a:cs typeface="Palatino Linotype"/>
              </a:rPr>
              <a:t>PoPs</a:t>
            </a:r>
            <a:r>
              <a:rPr lang="en-US" dirty="0" smtClean="0">
                <a:solidFill>
                  <a:schemeClr val="tx1">
                    <a:lumMod val="85000"/>
                    <a:lumOff val="15000"/>
                  </a:schemeClr>
                </a:solidFill>
                <a:latin typeface="Palatino Linotype"/>
                <a:cs typeface="Palatino Linotype"/>
              </a:rPr>
              <a:t> had stacks of 2500s with a customer on each of the serial ports.</a:t>
            </a:r>
          </a:p>
          <a:p>
            <a:pPr marL="0" indent="0">
              <a:buNone/>
            </a:pPr>
            <a:endParaRPr lang="en-US" dirty="0">
              <a:solidFill>
                <a:schemeClr val="tx1">
                  <a:lumMod val="85000"/>
                  <a:lumOff val="15000"/>
                </a:schemeClr>
              </a:solidFill>
              <a:latin typeface="Palatino Linotype"/>
              <a:cs typeface="Palatino Linotype"/>
            </a:endParaRPr>
          </a:p>
          <a:p>
            <a:pPr marL="0" indent="0">
              <a:buNone/>
            </a:pPr>
            <a:endParaRPr lang="en-US" dirty="0">
              <a:solidFill>
                <a:schemeClr val="tx1">
                  <a:lumMod val="85000"/>
                  <a:lumOff val="15000"/>
                </a:schemeClr>
              </a:solidFill>
              <a:latin typeface="Palatino Linotype"/>
              <a:cs typeface="Palatino Linotype"/>
            </a:endParaRPr>
          </a:p>
          <a:p>
            <a:pPr marL="0" indent="0">
              <a:buNone/>
            </a:pPr>
            <a:endParaRPr lang="en-US" dirty="0" smtClean="0">
              <a:solidFill>
                <a:schemeClr val="tx1">
                  <a:lumMod val="85000"/>
                  <a:lumOff val="15000"/>
                </a:schemeClr>
              </a:solidFill>
              <a:latin typeface="Palatino Linotype"/>
              <a:cs typeface="Palatino Linotype"/>
            </a:endParaRPr>
          </a:p>
          <a:p>
            <a:pPr marL="0" indent="0">
              <a:buNone/>
            </a:pPr>
            <a:endParaRPr lang="en-US" sz="2800" dirty="0" smtClean="0">
              <a:solidFill>
                <a:schemeClr val="tx1">
                  <a:lumMod val="85000"/>
                  <a:lumOff val="15000"/>
                </a:schemeClr>
              </a:solidFill>
              <a:latin typeface="Palatino Linotype"/>
              <a:cs typeface="Palatino Linotype"/>
            </a:endParaRPr>
          </a:p>
          <a:p>
            <a:pPr marL="0" indent="0">
              <a:buNone/>
            </a:pPr>
            <a:r>
              <a:rPr lang="en-US" sz="2800" dirty="0" smtClean="0">
                <a:solidFill>
                  <a:srgbClr val="FA7D00"/>
                </a:solidFill>
                <a:latin typeface="Palatino Linotype"/>
                <a:cs typeface="Palatino Linotype"/>
              </a:rPr>
              <a:t/>
            </a:r>
            <a:br>
              <a:rPr lang="en-US" sz="2800" dirty="0" smtClean="0">
                <a:solidFill>
                  <a:srgbClr val="FA7D00"/>
                </a:solidFill>
                <a:latin typeface="Palatino Linotype"/>
                <a:cs typeface="Palatino Linotype"/>
              </a:rPr>
            </a:br>
            <a:r>
              <a:rPr lang="en-US" sz="2800" dirty="0" smtClean="0">
                <a:solidFill>
                  <a:srgbClr val="FA7D00"/>
                </a:solidFill>
                <a:latin typeface="Palatino Linotype"/>
                <a:cs typeface="Palatino Linotype"/>
              </a:rPr>
              <a:t>All interconnected with 10base2.</a:t>
            </a:r>
          </a:p>
          <a:p>
            <a:pPr marL="0" indent="0">
              <a:buNone/>
            </a:pPr>
            <a:endParaRPr lang="en-US" dirty="0" smtClean="0">
              <a:solidFill>
                <a:schemeClr val="tx1">
                  <a:lumMod val="85000"/>
                  <a:lumOff val="15000"/>
                </a:schemeClr>
              </a:solidFill>
              <a:latin typeface="Palatino Linotype"/>
              <a:cs typeface="Palatino Linotype"/>
            </a:endParaRPr>
          </a:p>
        </p:txBody>
      </p:sp>
      <p:pic>
        <p:nvPicPr>
          <p:cNvPr id="4" name="Picture 3" descr="IMG_6976.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2883976"/>
            <a:ext cx="7726897" cy="2289540"/>
          </a:xfrm>
          <a:prstGeom prst="rect">
            <a:avLst/>
          </a:prstGeom>
        </p:spPr>
      </p:pic>
      <p:grpSp>
        <p:nvGrpSpPr>
          <p:cNvPr id="16" name="Group 15"/>
          <p:cNvGrpSpPr/>
          <p:nvPr/>
        </p:nvGrpSpPr>
        <p:grpSpPr>
          <a:xfrm>
            <a:off x="0" y="-9687"/>
            <a:ext cx="9144000" cy="6867686"/>
            <a:chOff x="0" y="-9687"/>
            <a:chExt cx="9144000" cy="6867686"/>
          </a:xfrm>
        </p:grpSpPr>
        <p:sp>
          <p:nvSpPr>
            <p:cNvPr id="17" name="Rectangle 16"/>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21" name="Group 20"/>
            <p:cNvGrpSpPr/>
            <p:nvPr/>
          </p:nvGrpSpPr>
          <p:grpSpPr>
            <a:xfrm>
              <a:off x="276224" y="6303739"/>
              <a:ext cx="257175" cy="279471"/>
              <a:chOff x="342900" y="93096"/>
              <a:chExt cx="257175" cy="279471"/>
            </a:xfrm>
          </p:grpSpPr>
          <p:sp>
            <p:nvSpPr>
              <p:cNvPr id="24" name="Rectangle 23"/>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25" name="Rectangle 24"/>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22"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23"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How were these delivered?</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8725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7542"/>
    </mc:Choice>
    <mc:Fallback>
      <mp:transition xmlns:mp="http://schemas.microsoft.com/office/mac/powerpoint/2008/main" spd="slow" advTm="1754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4290"/>
            <a:ext cx="86868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Leased Lines – Customers had a BT NTE and a router.  Most of the time this was a 2501, however there were some surprises.</a:t>
            </a:r>
            <a:endParaRPr lang="en-US" dirty="0">
              <a:solidFill>
                <a:schemeClr val="tx1">
                  <a:lumMod val="85000"/>
                  <a:lumOff val="15000"/>
                </a:schemeClr>
              </a:solidFill>
              <a:latin typeface="Palatino Linotype"/>
              <a:cs typeface="Palatino Linotype"/>
            </a:endParaRPr>
          </a:p>
          <a:p>
            <a:pPr marL="0" indent="0">
              <a:buNone/>
            </a:pPr>
            <a:endParaRPr lang="en-US" dirty="0" smtClean="0">
              <a:solidFill>
                <a:schemeClr val="tx1">
                  <a:lumMod val="85000"/>
                  <a:lumOff val="15000"/>
                </a:schemeClr>
              </a:solidFill>
              <a:latin typeface="Palatino Linotype"/>
              <a:cs typeface="Palatino Linotype"/>
            </a:endParaRPr>
          </a:p>
          <a:p>
            <a:pPr marL="0" indent="0">
              <a:buNone/>
            </a:pPr>
            <a:endParaRPr lang="en-US" dirty="0">
              <a:solidFill>
                <a:schemeClr val="tx1">
                  <a:lumMod val="85000"/>
                  <a:lumOff val="15000"/>
                </a:schemeClr>
              </a:solidFill>
              <a:latin typeface="Palatino Linotype"/>
              <a:cs typeface="Palatino Linotype"/>
            </a:endParaRPr>
          </a:p>
          <a:p>
            <a:pPr marL="0" indent="0">
              <a:buNone/>
            </a:pPr>
            <a:endParaRPr lang="en-US" dirty="0" smtClean="0">
              <a:solidFill>
                <a:schemeClr val="tx1">
                  <a:lumMod val="85000"/>
                  <a:lumOff val="15000"/>
                </a:schemeClr>
              </a:solidFill>
              <a:latin typeface="Palatino Linotype"/>
              <a:cs typeface="Palatino Linotype"/>
            </a:endParaRP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sz="2800" dirty="0">
                <a:solidFill>
                  <a:schemeClr val="tx1">
                    <a:lumMod val="85000"/>
                    <a:lumOff val="15000"/>
                  </a:schemeClr>
                </a:solidFill>
                <a:latin typeface="Palatino Linotype"/>
                <a:cs typeface="Palatino Linotype"/>
              </a:rPr>
              <a:t>This was typical for most ISP’s leased-line customers.</a:t>
            </a:r>
          </a:p>
        </p:txBody>
      </p:sp>
      <p:pic>
        <p:nvPicPr>
          <p:cNvPr id="4" name="Picture 3" descr="IMG_6975.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399" y="2763723"/>
            <a:ext cx="5760845" cy="2062458"/>
          </a:xfrm>
          <a:prstGeom prst="rect">
            <a:avLst/>
          </a:prstGeom>
        </p:spPr>
      </p:pic>
      <p:grpSp>
        <p:nvGrpSpPr>
          <p:cNvPr id="6" name="Group 5"/>
          <p:cNvGrpSpPr/>
          <p:nvPr/>
        </p:nvGrpSpPr>
        <p:grpSpPr>
          <a:xfrm>
            <a:off x="0" y="-9687"/>
            <a:ext cx="9144000" cy="6867686"/>
            <a:chOff x="0" y="-9687"/>
            <a:chExt cx="9144000" cy="6867686"/>
          </a:xfrm>
        </p:grpSpPr>
        <p:sp>
          <p:nvSpPr>
            <p:cNvPr id="7" name="Rectangle 6"/>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276224" y="6303739"/>
              <a:ext cx="257175" cy="279471"/>
              <a:chOff x="342900" y="93096"/>
              <a:chExt cx="257175" cy="279471"/>
            </a:xfrm>
          </p:grpSpPr>
          <p:sp>
            <p:nvSpPr>
              <p:cNvPr id="14" name="Rectangle 13"/>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5" name="Rectangle 14"/>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2"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How were these delivered?</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7125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7767"/>
    </mc:Choice>
    <mc:Fallback>
      <mp:transition xmlns:mp="http://schemas.microsoft.com/office/mac/powerpoint/2008/main" spd="slow" advTm="2776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632"/>
            <a:ext cx="8229600" cy="4525963"/>
          </a:xfrm>
        </p:spPr>
        <p:txBody>
          <a:bodyPr/>
          <a:lstStyle/>
          <a:p>
            <a:pPr marL="0" indent="0">
              <a:buNone/>
            </a:pPr>
            <a:r>
              <a:rPr lang="en-US" dirty="0" smtClean="0">
                <a:solidFill>
                  <a:schemeClr val="tx1">
                    <a:lumMod val="85000"/>
                    <a:lumOff val="15000"/>
                  </a:schemeClr>
                </a:solidFill>
                <a:latin typeface="Palatino Linotype"/>
                <a:cs typeface="Palatino Linotype"/>
              </a:rPr>
              <a:t>Web hosting back then had its own challenges too.</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No HTTP Host headers – therefore one IP address per website if you wanted your own domain.</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Apache was bleeding edge, we used NCSA.</a:t>
            </a: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err="1" smtClean="0">
                  <a:solidFill>
                    <a:schemeClr val="bg1"/>
                  </a:solidFill>
                  <a:latin typeface="Palatino Linotype"/>
                  <a:ea typeface="+mn-ea"/>
                  <a:cs typeface="Palatino Linotype"/>
                </a:rPr>
                <a:t>WWWhat</a:t>
              </a:r>
              <a:r>
                <a:rPr lang="en-US" sz="3600" b="1" i="1" dirty="0" smtClean="0">
                  <a:solidFill>
                    <a:schemeClr val="bg1"/>
                  </a:solidFill>
                  <a:latin typeface="Palatino Linotype"/>
                  <a:ea typeface="+mn-ea"/>
                  <a:cs typeface="Palatino Linotype"/>
                </a:rPr>
                <a:t>..?</a:t>
              </a:r>
              <a:endParaRPr lang="en-US" sz="3600" b="1" i="1" dirty="0">
                <a:solidFill>
                  <a:schemeClr val="bg1"/>
                </a:solidFill>
                <a:latin typeface="Palatino Linotype"/>
                <a:ea typeface="+mn-ea"/>
                <a:cs typeface="Palatino Linotype"/>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987933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9192"/>
    </mc:Choice>
    <mc:Fallback>
      <mp:transition xmlns:mp="http://schemas.microsoft.com/office/mac/powerpoint/2008/main" spd="slow" advTm="2919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832"/>
            <a:ext cx="8229600" cy="4525963"/>
          </a:xfrm>
        </p:spPr>
        <p:txBody>
          <a:bodyPr/>
          <a:lstStyle/>
          <a:p>
            <a:pPr marL="0" indent="0">
              <a:buNone/>
            </a:pPr>
            <a:r>
              <a:rPr lang="en-US" dirty="0" smtClean="0">
                <a:solidFill>
                  <a:schemeClr val="tx1">
                    <a:lumMod val="85000"/>
                    <a:lumOff val="15000"/>
                  </a:schemeClr>
                </a:solidFill>
                <a:latin typeface="Palatino Linotype"/>
                <a:cs typeface="Palatino Linotype"/>
              </a:rPr>
              <a:t>Sadly, we don’t have a map from 1995.</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 locations: Aberdeen, Belfast, Birmingham, </a:t>
            </a:r>
            <a:r>
              <a:rPr lang="en-US" dirty="0" err="1" smtClean="0">
                <a:solidFill>
                  <a:schemeClr val="tx1">
                    <a:lumMod val="85000"/>
                    <a:lumOff val="15000"/>
                  </a:schemeClr>
                </a:solidFill>
                <a:latin typeface="Palatino Linotype"/>
                <a:cs typeface="Palatino Linotype"/>
              </a:rPr>
              <a:t>Bracknell</a:t>
            </a:r>
            <a:r>
              <a:rPr lang="en-US" dirty="0" smtClean="0">
                <a:solidFill>
                  <a:schemeClr val="tx1">
                    <a:lumMod val="85000"/>
                    <a:lumOff val="15000"/>
                  </a:schemeClr>
                </a:solidFill>
                <a:latin typeface="Palatino Linotype"/>
                <a:cs typeface="Palatino Linotype"/>
              </a:rPr>
              <a:t>, Bristol, Cambridge, Canterbury, Glasgow, Leeds, </a:t>
            </a:r>
            <a:r>
              <a:rPr lang="en-US" dirty="0" err="1" smtClean="0">
                <a:solidFill>
                  <a:schemeClr val="tx1">
                    <a:lumMod val="85000"/>
                    <a:lumOff val="15000"/>
                  </a:schemeClr>
                </a:solidFill>
                <a:latin typeface="Palatino Linotype"/>
                <a:cs typeface="Palatino Linotype"/>
              </a:rPr>
              <a:t>Letchworth</a:t>
            </a:r>
            <a:r>
              <a:rPr lang="en-US" dirty="0" smtClean="0">
                <a:solidFill>
                  <a:schemeClr val="tx1">
                    <a:lumMod val="85000"/>
                    <a:lumOff val="15000"/>
                  </a:schemeClr>
                </a:solidFill>
                <a:latin typeface="Palatino Linotype"/>
                <a:cs typeface="Palatino Linotype"/>
              </a:rPr>
              <a:t>, London, Manchester, Newcastle, </a:t>
            </a:r>
            <a:r>
              <a:rPr lang="en-US" dirty="0" err="1" smtClean="0">
                <a:solidFill>
                  <a:schemeClr val="tx1">
                    <a:lumMod val="85000"/>
                    <a:lumOff val="15000"/>
                  </a:schemeClr>
                </a:solidFill>
                <a:latin typeface="Palatino Linotype"/>
                <a:cs typeface="Palatino Linotype"/>
              </a:rPr>
              <a:t>Swindon</a:t>
            </a:r>
            <a:r>
              <a:rPr lang="en-US" dirty="0" smtClean="0">
                <a:solidFill>
                  <a:schemeClr val="tx1">
                    <a:lumMod val="85000"/>
                    <a:lumOff val="15000"/>
                  </a:schemeClr>
                </a:solidFill>
                <a:latin typeface="Palatino Linotype"/>
                <a:cs typeface="Palatino Linotype"/>
              </a:rPr>
              <a:t>.</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384K link to </a:t>
            </a:r>
            <a:r>
              <a:rPr lang="en-US" dirty="0" err="1" smtClean="0">
                <a:solidFill>
                  <a:schemeClr val="tx1">
                    <a:lumMod val="85000"/>
                    <a:lumOff val="15000"/>
                  </a:schemeClr>
                </a:solidFill>
                <a:latin typeface="Palatino Linotype"/>
                <a:cs typeface="Palatino Linotype"/>
              </a:rPr>
              <a:t>EUNet</a:t>
            </a:r>
            <a:r>
              <a:rPr lang="en-US" dirty="0" smtClean="0">
                <a:solidFill>
                  <a:schemeClr val="tx1">
                    <a:lumMod val="85000"/>
                    <a:lumOff val="15000"/>
                  </a:schemeClr>
                </a:solidFill>
                <a:latin typeface="Palatino Linotype"/>
                <a:cs typeface="Palatino Linotype"/>
              </a:rPr>
              <a:t> Amsterdam.</a:t>
            </a:r>
          </a:p>
          <a:p>
            <a:pPr marL="0" indent="0">
              <a:buNone/>
            </a:pPr>
            <a:endParaRPr lang="en-US" dirty="0" smtClean="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err="1">
                  <a:solidFill>
                    <a:schemeClr val="bg1"/>
                  </a:solidFill>
                  <a:latin typeface="Palatino Linotype"/>
                  <a:ea typeface="+mn-ea"/>
                  <a:cs typeface="Palatino Linotype"/>
                </a:rPr>
                <a:t>EUNet</a:t>
              </a:r>
              <a:r>
                <a:rPr lang="en-US" sz="3600" b="1" i="1" dirty="0">
                  <a:solidFill>
                    <a:schemeClr val="bg1"/>
                  </a:solidFill>
                  <a:latin typeface="Palatino Linotype"/>
                  <a:ea typeface="+mn-ea"/>
                  <a:cs typeface="Palatino Linotype"/>
                </a:rPr>
                <a:t> GB Network</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687506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9744"/>
    </mc:Choice>
    <mc:Fallback>
      <mp:transition xmlns:mp="http://schemas.microsoft.com/office/mac/powerpoint/2008/main" spd="slow" advTm="3974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1746"/>
            <a:ext cx="8229600" cy="4525963"/>
          </a:xfrm>
        </p:spPr>
        <p:txBody>
          <a:bodyPr>
            <a:normAutofit fontScale="92500" lnSpcReduction="10000"/>
          </a:bodyPr>
          <a:lstStyle/>
          <a:p>
            <a:pPr marL="0" indent="0">
              <a:buNone/>
            </a:pPr>
            <a:r>
              <a:rPr lang="en-US" dirty="0" err="1" smtClean="0">
                <a:solidFill>
                  <a:schemeClr val="tx1">
                    <a:lumMod val="85000"/>
                    <a:lumOff val="15000"/>
                  </a:schemeClr>
                </a:solidFill>
                <a:latin typeface="Palatino Linotype"/>
                <a:cs typeface="Palatino Linotype"/>
              </a:rPr>
              <a:t>EUNet</a:t>
            </a:r>
            <a:r>
              <a:rPr lang="en-US" dirty="0" smtClean="0">
                <a:solidFill>
                  <a:schemeClr val="tx1">
                    <a:lumMod val="85000"/>
                    <a:lumOff val="15000"/>
                  </a:schemeClr>
                </a:solidFill>
                <a:latin typeface="Palatino Linotype"/>
                <a:cs typeface="Palatino Linotype"/>
              </a:rPr>
              <a:t> </a:t>
            </a:r>
            <a:r>
              <a:rPr lang="en-US" dirty="0" err="1" smtClean="0">
                <a:solidFill>
                  <a:schemeClr val="tx1">
                    <a:lumMod val="85000"/>
                    <a:lumOff val="15000"/>
                  </a:schemeClr>
                </a:solidFill>
                <a:latin typeface="Palatino Linotype"/>
                <a:cs typeface="Palatino Linotype"/>
              </a:rPr>
              <a:t>PoPs</a:t>
            </a:r>
            <a:r>
              <a:rPr lang="en-US" dirty="0" smtClean="0">
                <a:solidFill>
                  <a:schemeClr val="tx1">
                    <a:lumMod val="85000"/>
                    <a:lumOff val="15000"/>
                  </a:schemeClr>
                </a:solidFill>
                <a:latin typeface="Palatino Linotype"/>
                <a:cs typeface="Palatino Linotype"/>
              </a:rPr>
              <a:t> fell into three basic categories:</a:t>
            </a:r>
          </a:p>
          <a:p>
            <a:pPr marL="0" indent="0">
              <a:buNone/>
            </a:pPr>
            <a:endParaRPr lang="en-US" dirty="0" smtClean="0">
              <a:solidFill>
                <a:schemeClr val="tx1">
                  <a:lumMod val="85000"/>
                  <a:lumOff val="15000"/>
                </a:schemeClr>
              </a:solidFill>
              <a:latin typeface="Palatino Linotype"/>
              <a:cs typeface="Palatino Linotype"/>
            </a:endParaRPr>
          </a:p>
          <a:p>
            <a:pPr marL="514350" indent="-514350">
              <a:buFont typeface="+mj-lt"/>
              <a:buAutoNum type="arabicPeriod"/>
            </a:pPr>
            <a:r>
              <a:rPr lang="en-US" sz="2800" dirty="0" smtClean="0">
                <a:solidFill>
                  <a:schemeClr val="tx1">
                    <a:lumMod val="85000"/>
                    <a:lumOff val="15000"/>
                  </a:schemeClr>
                </a:solidFill>
                <a:latin typeface="Palatino Linotype"/>
                <a:cs typeface="Palatino Linotype"/>
              </a:rPr>
              <a:t>The office at </a:t>
            </a:r>
            <a:r>
              <a:rPr lang="en-US" sz="2800" dirty="0" err="1" smtClean="0">
                <a:solidFill>
                  <a:schemeClr val="tx1">
                    <a:lumMod val="85000"/>
                    <a:lumOff val="15000"/>
                  </a:schemeClr>
                </a:solidFill>
                <a:latin typeface="Palatino Linotype"/>
                <a:cs typeface="Palatino Linotype"/>
              </a:rPr>
              <a:t>Whitstable</a:t>
            </a:r>
            <a:r>
              <a:rPr lang="en-US" sz="2800" dirty="0" smtClean="0">
                <a:solidFill>
                  <a:schemeClr val="tx1">
                    <a:lumMod val="85000"/>
                    <a:lumOff val="15000"/>
                  </a:schemeClr>
                </a:solidFill>
                <a:latin typeface="Palatino Linotype"/>
                <a:cs typeface="Palatino Linotype"/>
              </a:rPr>
              <a:t>.</a:t>
            </a:r>
          </a:p>
          <a:p>
            <a:pPr marL="514350" indent="-514350">
              <a:buFont typeface="+mj-lt"/>
              <a:buAutoNum type="arabicPeriod"/>
            </a:pPr>
            <a:endParaRPr lang="en-US" sz="2800" dirty="0" smtClean="0">
              <a:solidFill>
                <a:schemeClr val="tx1">
                  <a:lumMod val="85000"/>
                  <a:lumOff val="15000"/>
                </a:schemeClr>
              </a:solidFill>
              <a:latin typeface="Palatino Linotype"/>
              <a:cs typeface="Palatino Linotype"/>
            </a:endParaRPr>
          </a:p>
          <a:p>
            <a:pPr marL="514350" indent="-514350">
              <a:buFont typeface="+mj-lt"/>
              <a:buAutoNum type="arabicPeriod"/>
            </a:pPr>
            <a:r>
              <a:rPr lang="en-US" sz="2800" dirty="0" smtClean="0">
                <a:solidFill>
                  <a:schemeClr val="tx1">
                    <a:lumMod val="85000"/>
                    <a:lumOff val="15000"/>
                  </a:schemeClr>
                </a:solidFill>
                <a:latin typeface="Palatino Linotype"/>
                <a:cs typeface="Palatino Linotype"/>
              </a:rPr>
              <a:t>A pair of precarious racks in TFM2.</a:t>
            </a:r>
          </a:p>
          <a:p>
            <a:pPr marL="514350" indent="-514350">
              <a:buFont typeface="+mj-lt"/>
              <a:buAutoNum type="arabicPeriod"/>
            </a:pPr>
            <a:endParaRPr lang="en-US" sz="2800" dirty="0" smtClean="0">
              <a:solidFill>
                <a:schemeClr val="tx1">
                  <a:lumMod val="85000"/>
                  <a:lumOff val="15000"/>
                </a:schemeClr>
              </a:solidFill>
              <a:latin typeface="Palatino Linotype"/>
              <a:cs typeface="Palatino Linotype"/>
            </a:endParaRPr>
          </a:p>
          <a:p>
            <a:pPr marL="514350" indent="-514350">
              <a:buFont typeface="+mj-lt"/>
              <a:buAutoNum type="arabicPeriod"/>
            </a:pPr>
            <a:r>
              <a:rPr lang="en-US" sz="2800" dirty="0" smtClean="0">
                <a:solidFill>
                  <a:schemeClr val="tx1">
                    <a:lumMod val="85000"/>
                    <a:lumOff val="15000"/>
                  </a:schemeClr>
                </a:solidFill>
                <a:latin typeface="Palatino Linotype"/>
                <a:cs typeface="Palatino Linotype"/>
              </a:rPr>
              <a:t>A rack wedged into the back room of a compliant customer, who happened to want a leased line faster than 64k somewhere in the country where they wanted to locate a </a:t>
            </a:r>
            <a:r>
              <a:rPr lang="en-US" sz="2800" dirty="0" err="1" smtClean="0">
                <a:solidFill>
                  <a:schemeClr val="tx1">
                    <a:lumMod val="85000"/>
                    <a:lumOff val="15000"/>
                  </a:schemeClr>
                </a:solidFill>
                <a:latin typeface="Palatino Linotype"/>
                <a:cs typeface="Palatino Linotype"/>
              </a:rPr>
              <a:t>PoP</a:t>
            </a:r>
            <a:r>
              <a:rPr lang="en-US" sz="2800" dirty="0" smtClean="0">
                <a:solidFill>
                  <a:schemeClr val="tx1">
                    <a:lumMod val="85000"/>
                    <a:lumOff val="15000"/>
                  </a:schemeClr>
                </a:solidFill>
                <a:latin typeface="Palatino Linotype"/>
                <a:cs typeface="Palatino Linotype"/>
              </a:rPr>
              <a:t>.</a:t>
            </a:r>
          </a:p>
          <a:p>
            <a:pPr marL="0" indent="0">
              <a:buNone/>
            </a:pPr>
            <a:endParaRPr lang="en-US" sz="2800" dirty="0" smtClean="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When I say </a:t>
              </a:r>
              <a:r>
                <a:rPr lang="en-US" sz="3600" b="1" i="1" dirty="0" err="1">
                  <a:solidFill>
                    <a:schemeClr val="bg1"/>
                  </a:solidFill>
                  <a:latin typeface="Palatino Linotype"/>
                  <a:ea typeface="+mn-ea"/>
                  <a:cs typeface="Palatino Linotype"/>
                </a:rPr>
                <a:t>PoPs</a:t>
              </a:r>
              <a:r>
                <a:rPr lang="en-US" sz="3600" b="1" i="1" dirty="0">
                  <a:solidFill>
                    <a:schemeClr val="bg1"/>
                  </a:solidFill>
                  <a:latin typeface="Palatino Linotype"/>
                  <a:ea typeface="+mn-ea"/>
                  <a:cs typeface="Palatino Linotype"/>
                </a:rPr>
                <a:t>…</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44242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2943"/>
    </mc:Choice>
    <mc:Fallback>
      <mp:transition xmlns:mp="http://schemas.microsoft.com/office/mac/powerpoint/2008/main" spd="slow" advTm="3294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03"/>
            <a:ext cx="8229600" cy="4525963"/>
          </a:xfrm>
        </p:spPr>
        <p:txBody>
          <a:bodyPr>
            <a:normAutofit/>
          </a:bodyPr>
          <a:lstStyle/>
          <a:p>
            <a:pPr marL="0" indent="0">
              <a:buNone/>
            </a:pPr>
            <a:r>
              <a:rPr lang="en-US" dirty="0" smtClean="0">
                <a:solidFill>
                  <a:schemeClr val="tx1">
                    <a:lumMod val="85000"/>
                    <a:lumOff val="15000"/>
                  </a:schemeClr>
                </a:solidFill>
                <a:latin typeface="Palatino Linotype"/>
                <a:cs typeface="Palatino Linotype"/>
              </a:rPr>
              <a:t>Much of 1996 was spent migrating customers from the </a:t>
            </a:r>
            <a:r>
              <a:rPr lang="en-US" dirty="0" err="1" smtClean="0">
                <a:solidFill>
                  <a:schemeClr val="tx1">
                    <a:lumMod val="85000"/>
                    <a:lumOff val="15000"/>
                  </a:schemeClr>
                </a:solidFill>
                <a:latin typeface="Palatino Linotype"/>
                <a:cs typeface="Palatino Linotype"/>
              </a:rPr>
              <a:t>EUNet</a:t>
            </a:r>
            <a:r>
              <a:rPr lang="en-US" dirty="0">
                <a:solidFill>
                  <a:schemeClr val="tx1">
                    <a:lumMod val="85000"/>
                    <a:lumOff val="15000"/>
                  </a:schemeClr>
                </a:solidFill>
                <a:latin typeface="Palatino Linotype"/>
                <a:cs typeface="Palatino Linotype"/>
              </a:rPr>
              <a:t> </a:t>
            </a:r>
            <a:r>
              <a:rPr lang="en-US" dirty="0" smtClean="0">
                <a:solidFill>
                  <a:schemeClr val="tx1">
                    <a:lumMod val="85000"/>
                    <a:lumOff val="15000"/>
                  </a:schemeClr>
                </a:solidFill>
                <a:latin typeface="Palatino Linotype"/>
                <a:cs typeface="Palatino Linotype"/>
              </a:rPr>
              <a:t>legacy network to PSI’s new shiny frame-relay network.</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PSI’s UK network was concentrated on three primary </a:t>
            </a:r>
            <a:r>
              <a:rPr lang="en-US" dirty="0" err="1" smtClean="0">
                <a:solidFill>
                  <a:schemeClr val="tx1">
                    <a:lumMod val="85000"/>
                    <a:lumOff val="15000"/>
                  </a:schemeClr>
                </a:solidFill>
                <a:latin typeface="Palatino Linotype"/>
                <a:cs typeface="Palatino Linotype"/>
              </a:rPr>
              <a:t>PoPs</a:t>
            </a:r>
            <a:r>
              <a:rPr lang="en-US" dirty="0" smtClean="0">
                <a:solidFill>
                  <a:schemeClr val="tx1">
                    <a:lumMod val="85000"/>
                    <a:lumOff val="15000"/>
                  </a:schemeClr>
                </a:solidFill>
                <a:latin typeface="Palatino Linotype"/>
                <a:cs typeface="Palatino Linotype"/>
              </a:rPr>
              <a:t>: Cambridge, </a:t>
            </a:r>
            <a:r>
              <a:rPr lang="en-US" dirty="0" err="1" smtClean="0">
                <a:solidFill>
                  <a:schemeClr val="tx1">
                    <a:lumMod val="85000"/>
                    <a:lumOff val="15000"/>
                  </a:schemeClr>
                </a:solidFill>
                <a:latin typeface="Palatino Linotype"/>
                <a:cs typeface="Palatino Linotype"/>
              </a:rPr>
              <a:t>Telehouse</a:t>
            </a:r>
            <a:r>
              <a:rPr lang="en-US" dirty="0" smtClean="0">
                <a:solidFill>
                  <a:schemeClr val="tx1">
                    <a:lumMod val="85000"/>
                    <a:lumOff val="15000"/>
                  </a:schemeClr>
                </a:solidFill>
                <a:latin typeface="Palatino Linotype"/>
                <a:cs typeface="Palatino Linotype"/>
              </a:rPr>
              <a:t> and </a:t>
            </a:r>
            <a:r>
              <a:rPr lang="en-US" dirty="0" err="1" smtClean="0">
                <a:solidFill>
                  <a:schemeClr val="tx1">
                    <a:lumMod val="85000"/>
                    <a:lumOff val="15000"/>
                  </a:schemeClr>
                </a:solidFill>
                <a:latin typeface="Palatino Linotype"/>
                <a:cs typeface="Palatino Linotype"/>
              </a:rPr>
              <a:t>Energis</a:t>
            </a:r>
            <a:r>
              <a:rPr lang="en-US" dirty="0" smtClean="0">
                <a:solidFill>
                  <a:schemeClr val="tx1">
                    <a:lumMod val="85000"/>
                    <a:lumOff val="15000"/>
                  </a:schemeClr>
                </a:solidFill>
                <a:latin typeface="Palatino Linotype"/>
                <a:cs typeface="Palatino Linotype"/>
              </a:rPr>
              <a:t> (Park St)</a:t>
            </a:r>
          </a:p>
          <a:p>
            <a:pPr marL="0" indent="0">
              <a:buNone/>
            </a:pPr>
            <a:endParaRPr lang="en-US" sz="3000" dirty="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The New: </a:t>
              </a:r>
              <a:r>
                <a:rPr lang="en-US" sz="3600" b="1" i="1" dirty="0" err="1">
                  <a:solidFill>
                    <a:schemeClr val="bg1"/>
                  </a:solidFill>
                  <a:latin typeface="Palatino Linotype"/>
                  <a:ea typeface="+mn-ea"/>
                  <a:cs typeface="Palatino Linotype"/>
                </a:rPr>
                <a:t>PSINet</a:t>
              </a:r>
              <a:r>
                <a:rPr lang="en-US" sz="3600" b="1" i="1" dirty="0">
                  <a:solidFill>
                    <a:schemeClr val="bg1"/>
                  </a:solidFill>
                  <a:latin typeface="Palatino Linotype"/>
                  <a:ea typeface="+mn-ea"/>
                  <a:cs typeface="Palatino Linotype"/>
                </a:rPr>
                <a:t> UK Services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59583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7328"/>
    </mc:Choice>
    <mc:Fallback>
      <mp:transition xmlns:mp="http://schemas.microsoft.com/office/mac/powerpoint/2008/main" spd="slow" advTm="3732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358"/>
            <a:ext cx="8229600" cy="4525963"/>
          </a:xfrm>
        </p:spPr>
        <p:txBody>
          <a:bodyPr>
            <a:normAutofit/>
          </a:bodyPr>
          <a:lstStyle/>
          <a:p>
            <a:pPr marL="0" indent="0">
              <a:buNone/>
            </a:pPr>
            <a:r>
              <a:rPr lang="en-US" dirty="0" smtClean="0">
                <a:solidFill>
                  <a:schemeClr val="tx1">
                    <a:lumMod val="85000"/>
                    <a:lumOff val="15000"/>
                  </a:schemeClr>
                </a:solidFill>
                <a:latin typeface="Palatino Linotype"/>
                <a:cs typeface="Palatino Linotype"/>
              </a:rPr>
              <a:t>Dial up PSTN and ISDN numbers migrated to </a:t>
            </a:r>
            <a:r>
              <a:rPr lang="en-US" dirty="0" err="1" smtClean="0">
                <a:solidFill>
                  <a:schemeClr val="tx1">
                    <a:lumMod val="85000"/>
                    <a:lumOff val="15000"/>
                  </a:schemeClr>
                </a:solidFill>
                <a:latin typeface="Palatino Linotype"/>
                <a:cs typeface="Palatino Linotype"/>
              </a:rPr>
              <a:t>Energis</a:t>
            </a:r>
            <a:r>
              <a:rPr lang="en-US" dirty="0" smtClean="0">
                <a:solidFill>
                  <a:schemeClr val="tx1">
                    <a:lumMod val="85000"/>
                    <a:lumOff val="15000"/>
                  </a:schemeClr>
                </a:solidFill>
                <a:latin typeface="Palatino Linotype"/>
                <a:cs typeface="Palatino Linotype"/>
              </a:rPr>
              <a:t>, terminated on Ascend Max chassis with multiple E1s for incoming calls.</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Migrating ISDN customers was a nightmare.</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The Max was a temperamental beast.</a:t>
            </a: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err="1">
                  <a:solidFill>
                    <a:schemeClr val="bg1"/>
                  </a:solidFill>
                  <a:latin typeface="Palatino Linotype"/>
                  <a:ea typeface="+mn-ea"/>
                  <a:cs typeface="Palatino Linotype"/>
                </a:rPr>
                <a:t>PSINet</a:t>
              </a:r>
              <a:r>
                <a:rPr lang="en-US" sz="3600" b="1" i="1" dirty="0">
                  <a:solidFill>
                    <a:schemeClr val="bg1"/>
                  </a:solidFill>
                  <a:latin typeface="Palatino Linotype"/>
                  <a:ea typeface="+mn-ea"/>
                  <a:cs typeface="Palatino Linotype"/>
                </a:rPr>
                <a:t> UK Services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90901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51032"/>
    </mc:Choice>
    <mc:Fallback>
      <mp:transition xmlns:mp="http://schemas.microsoft.com/office/mac/powerpoint/2008/main" spd="slow" advTm="5103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276224" y="6303739"/>
            <a:ext cx="257175" cy="279471"/>
            <a:chOff x="342900" y="93096"/>
            <a:chExt cx="257175" cy="279471"/>
          </a:xfrm>
        </p:grpSpPr>
        <p:sp>
          <p:nvSpPr>
            <p:cNvPr id="11" name="Rectangle 10"/>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2" name="Rectangle 11"/>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4"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5" name="Title 1"/>
          <p:cNvSpPr txBox="1">
            <a:spLocks/>
          </p:cNvSpPr>
          <p:nvPr/>
        </p:nvSpPr>
        <p:spPr>
          <a:xfrm>
            <a:off x="232228" y="280831"/>
            <a:ext cx="4339772"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The Pre-History</a:t>
            </a:r>
          </a:p>
        </p:txBody>
      </p:sp>
      <p:sp>
        <p:nvSpPr>
          <p:cNvPr id="19" name="Content Placeholder 2"/>
          <p:cNvSpPr txBox="1">
            <a:spLocks/>
          </p:cNvSpPr>
          <p:nvPr/>
        </p:nvSpPr>
        <p:spPr>
          <a:xfrm>
            <a:off x="3672341" y="1323159"/>
            <a:ext cx="4463143" cy="12380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000" dirty="0" smtClean="0">
                <a:solidFill>
                  <a:schemeClr val="tx1">
                    <a:lumMod val="85000"/>
                    <a:lumOff val="15000"/>
                  </a:schemeClr>
                </a:solidFill>
                <a:latin typeface="Palatino Linotype"/>
                <a:cs typeface="Palatino Linotype"/>
              </a:rPr>
              <a:t>How did I end up doing this?  </a:t>
            </a:r>
          </a:p>
          <a:p>
            <a:pPr algn="l"/>
            <a:endParaRPr lang="en-US" sz="4000" dirty="0" smtClean="0">
              <a:solidFill>
                <a:schemeClr val="tx1">
                  <a:lumMod val="85000"/>
                  <a:lumOff val="15000"/>
                </a:schemeClr>
              </a:solidFill>
              <a:latin typeface="Palatino Linotype"/>
              <a:cs typeface="Palatino Linotype"/>
            </a:endParaRPr>
          </a:p>
        </p:txBody>
      </p:sp>
      <p:pic>
        <p:nvPicPr>
          <p:cNvPr id="20" name="Picture 19" descr="IMG_6967 copy.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6836" y="1323159"/>
            <a:ext cx="2313033" cy="2497561"/>
          </a:xfrm>
          <a:prstGeom prst="rect">
            <a:avLst/>
          </a:prstGeom>
        </p:spPr>
      </p:pic>
      <p:sp>
        <p:nvSpPr>
          <p:cNvPr id="21" name="Content Placeholder 2"/>
          <p:cNvSpPr txBox="1">
            <a:spLocks/>
          </p:cNvSpPr>
          <p:nvPr/>
        </p:nvSpPr>
        <p:spPr>
          <a:xfrm>
            <a:off x="669020" y="3773640"/>
            <a:ext cx="7905115" cy="25970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endParaRPr lang="en-US" sz="2400" dirty="0" smtClean="0">
              <a:solidFill>
                <a:schemeClr val="tx1">
                  <a:lumMod val="85000"/>
                  <a:lumOff val="15000"/>
                </a:schemeClr>
              </a:solidFill>
              <a:latin typeface="Palatino Linotype"/>
              <a:cs typeface="Palatino Linotype"/>
            </a:endParaRPr>
          </a:p>
          <a:p>
            <a:pPr algn="just"/>
            <a:r>
              <a:rPr lang="en-US" sz="2400" dirty="0" smtClean="0">
                <a:solidFill>
                  <a:schemeClr val="tx1">
                    <a:lumMod val="85000"/>
                    <a:lumOff val="15000"/>
                  </a:schemeClr>
                </a:solidFill>
                <a:latin typeface="Palatino Linotype"/>
                <a:cs typeface="Palatino Linotype"/>
              </a:rPr>
              <a:t>I ended up working at SJ Research during and after university. They made file servers for Acorn machines; and then were instrumental in the Cambridge IPTV over ATM trial.</a:t>
            </a:r>
          </a:p>
          <a:p>
            <a:pPr algn="just"/>
            <a:endParaRPr lang="en-US" sz="2400" dirty="0" smtClean="0">
              <a:solidFill>
                <a:schemeClr val="tx1">
                  <a:lumMod val="85000"/>
                  <a:lumOff val="15000"/>
                </a:schemeClr>
              </a:solidFill>
              <a:latin typeface="Palatino Linotype"/>
              <a:cs typeface="Palatino Linotype"/>
            </a:endParaRPr>
          </a:p>
        </p:txBody>
      </p:sp>
      <p:sp>
        <p:nvSpPr>
          <p:cNvPr id="22" name="Content Placeholder 2"/>
          <p:cNvSpPr txBox="1">
            <a:spLocks/>
          </p:cNvSpPr>
          <p:nvPr/>
        </p:nvSpPr>
        <p:spPr>
          <a:xfrm>
            <a:off x="3472315" y="1331436"/>
            <a:ext cx="4463143" cy="12380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000" dirty="0" smtClean="0">
              <a:latin typeface="Palatino Linotype"/>
              <a:cs typeface="Palatino Linotype"/>
            </a:endParaRPr>
          </a:p>
          <a:p>
            <a:pPr algn="l"/>
            <a:endParaRPr lang="en-US" sz="4000" dirty="0" smtClean="0">
              <a:latin typeface="Palatino Linotype"/>
              <a:cs typeface="Palatino Linotype"/>
            </a:endParaRPr>
          </a:p>
        </p:txBody>
      </p:sp>
      <p:sp>
        <p:nvSpPr>
          <p:cNvPr id="23" name="Content Placeholder 2"/>
          <p:cNvSpPr txBox="1">
            <a:spLocks/>
          </p:cNvSpPr>
          <p:nvPr/>
        </p:nvSpPr>
        <p:spPr>
          <a:xfrm>
            <a:off x="3672341" y="2787177"/>
            <a:ext cx="5029610" cy="123803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5400" b="1" dirty="0" smtClean="0">
                <a:solidFill>
                  <a:srgbClr val="FA7D00"/>
                </a:solidFill>
                <a:latin typeface="Palatino Linotype"/>
                <a:cs typeface="Palatino Linotype"/>
              </a:rPr>
              <a:t>Blame Acorn...</a:t>
            </a:r>
          </a:p>
          <a:p>
            <a:pPr algn="l"/>
            <a:endParaRPr lang="en-US" sz="5400" b="1" dirty="0" smtClean="0">
              <a:solidFill>
                <a:schemeClr val="tx1">
                  <a:lumMod val="85000"/>
                  <a:lumOff val="15000"/>
                </a:schemeClr>
              </a:solidFill>
              <a:latin typeface="Palatino Linotype"/>
              <a:cs typeface="Palatino Linotype"/>
            </a:endParaRPr>
          </a:p>
          <a:p>
            <a:pPr algn="l"/>
            <a:endParaRPr lang="en-US" sz="5400" b="1" dirty="0" smtClean="0">
              <a:solidFill>
                <a:schemeClr val="tx1">
                  <a:lumMod val="85000"/>
                  <a:lumOff val="15000"/>
                </a:schemeClr>
              </a:solidFill>
              <a:latin typeface="Palatino Linotype"/>
              <a:cs typeface="Palatino Linotype"/>
            </a:endParaRPr>
          </a:p>
          <a:p>
            <a:pPr algn="l"/>
            <a:endParaRPr lang="en-US" sz="5400" b="1" dirty="0" smtClean="0">
              <a:solidFill>
                <a:schemeClr val="tx1">
                  <a:lumMod val="85000"/>
                  <a:lumOff val="15000"/>
                </a:schemeClr>
              </a:solidFill>
              <a:latin typeface="Palatino Linotype"/>
              <a:cs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32078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54370"/>
    </mc:Choice>
    <mc:Fallback>
      <mp:transition xmlns:mp="http://schemas.microsoft.com/office/mac/powerpoint/2008/main" spd="slow" advTm="543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832"/>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Leased line customers were delivered to the nearest physical </a:t>
            </a: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a:t>
            </a:r>
          </a:p>
          <a:p>
            <a:pPr marL="0" indent="0">
              <a:buNone/>
            </a:pPr>
            <a:endParaRPr lang="en-US" dirty="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All customer connections via frame relay.</a:t>
            </a: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Terminated on Cascade BSTDX 9000 switch.</a:t>
            </a: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64k customers on E1 bearers.</a:t>
            </a: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128K-512K (and 1M) customers on X.21.</a:t>
            </a: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2M customers on E1 ports.</a:t>
            </a:r>
          </a:p>
        </p:txBody>
      </p:sp>
      <p:grpSp>
        <p:nvGrpSpPr>
          <p:cNvPr id="27" name="Group 26"/>
          <p:cNvGrpSpPr/>
          <p:nvPr/>
        </p:nvGrpSpPr>
        <p:grpSpPr>
          <a:xfrm>
            <a:off x="0" y="-9687"/>
            <a:ext cx="9144000" cy="6867686"/>
            <a:chOff x="0" y="-9687"/>
            <a:chExt cx="9144000" cy="6867686"/>
          </a:xfrm>
        </p:grpSpPr>
        <p:sp>
          <p:nvSpPr>
            <p:cNvPr id="28" name="Rectangle 27"/>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32" name="Group 31"/>
            <p:cNvGrpSpPr/>
            <p:nvPr/>
          </p:nvGrpSpPr>
          <p:grpSpPr>
            <a:xfrm>
              <a:off x="276224" y="6303739"/>
              <a:ext cx="257175" cy="279471"/>
              <a:chOff x="342900" y="93096"/>
              <a:chExt cx="257175" cy="279471"/>
            </a:xfrm>
          </p:grpSpPr>
          <p:sp>
            <p:nvSpPr>
              <p:cNvPr id="35" name="Rectangle 34"/>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36" name="Rectangle 35"/>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33"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34"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err="1">
                  <a:solidFill>
                    <a:schemeClr val="bg1"/>
                  </a:solidFill>
                  <a:latin typeface="Palatino Linotype"/>
                  <a:ea typeface="+mn-ea"/>
                  <a:cs typeface="Palatino Linotype"/>
                </a:rPr>
                <a:t>PSINet</a:t>
              </a:r>
              <a:r>
                <a:rPr lang="en-US" sz="3600" b="1" i="1" dirty="0">
                  <a:solidFill>
                    <a:schemeClr val="bg1"/>
                  </a:solidFill>
                  <a:latin typeface="Palatino Linotype"/>
                  <a:ea typeface="+mn-ea"/>
                  <a:cs typeface="Palatino Linotype"/>
                </a:rPr>
                <a:t> UK Services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80090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1685"/>
    </mc:Choice>
    <mc:Fallback>
      <mp:transition xmlns:mp="http://schemas.microsoft.com/office/mac/powerpoint/2008/main" spd="slow" advTm="3168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7958"/>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The three primary </a:t>
            </a:r>
            <a:r>
              <a:rPr lang="en-US" dirty="0" err="1" smtClean="0">
                <a:solidFill>
                  <a:schemeClr val="tx1">
                    <a:lumMod val="85000"/>
                    <a:lumOff val="15000"/>
                  </a:schemeClr>
                </a:solidFill>
                <a:latin typeface="Palatino Linotype"/>
                <a:cs typeface="Palatino Linotype"/>
              </a:rPr>
              <a:t>PoPs</a:t>
            </a:r>
            <a:r>
              <a:rPr lang="en-US" dirty="0" smtClean="0">
                <a:solidFill>
                  <a:schemeClr val="tx1">
                    <a:lumMod val="85000"/>
                    <a:lumOff val="15000"/>
                  </a:schemeClr>
                </a:solidFill>
                <a:latin typeface="Palatino Linotype"/>
                <a:cs typeface="Palatino Linotype"/>
              </a:rPr>
              <a:t> essentially consisted of two main components:</a:t>
            </a:r>
          </a:p>
          <a:p>
            <a:pPr marL="0" indent="0">
              <a:buNone/>
            </a:pPr>
            <a:endParaRPr lang="en-US" dirty="0" smtClean="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dirty="0" smtClean="0">
                <a:solidFill>
                  <a:schemeClr val="tx1">
                    <a:lumMod val="85000"/>
                    <a:lumOff val="15000"/>
                  </a:schemeClr>
                </a:solidFill>
                <a:latin typeface="Palatino Linotype"/>
                <a:cs typeface="Palatino Linotype"/>
              </a:rPr>
              <a:t>Cascade (later Ascend) 9000 switch.</a:t>
            </a:r>
          </a:p>
          <a:p>
            <a:pPr lvl="1">
              <a:buFont typeface="Arial" panose="020B0604020202020204" pitchFamily="34" charset="0"/>
              <a:buChar char="•"/>
            </a:pPr>
            <a:r>
              <a:rPr lang="en-US" dirty="0" smtClean="0">
                <a:solidFill>
                  <a:schemeClr val="tx1">
                    <a:lumMod val="85000"/>
                    <a:lumOff val="15000"/>
                  </a:schemeClr>
                </a:solidFill>
                <a:latin typeface="Palatino Linotype"/>
                <a:cs typeface="Palatino Linotype"/>
              </a:rPr>
              <a:t>Cisco 7507 router.</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These were interconnected using HSSI connections (normally just the one).</a:t>
            </a: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err="1">
                  <a:solidFill>
                    <a:schemeClr val="bg1"/>
                  </a:solidFill>
                  <a:latin typeface="Palatino Linotype"/>
                  <a:ea typeface="+mn-ea"/>
                  <a:cs typeface="Palatino Linotype"/>
                </a:rPr>
                <a:t>PSINet</a:t>
              </a:r>
              <a:r>
                <a:rPr lang="en-US" sz="3600" b="1" i="1" dirty="0">
                  <a:solidFill>
                    <a:schemeClr val="bg1"/>
                  </a:solidFill>
                  <a:latin typeface="Palatino Linotype"/>
                  <a:ea typeface="+mn-ea"/>
                  <a:cs typeface="Palatino Linotype"/>
                </a:rPr>
                <a:t> UK Infrastructure</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24233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5087"/>
    </mc:Choice>
    <mc:Fallback>
      <mp:transition xmlns:mp="http://schemas.microsoft.com/office/mac/powerpoint/2008/main" spd="slow" advTm="4508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1587"/>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CPE router was usually a Cisco 2501, connected to a BT NTU.</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a:solidFill>
                  <a:schemeClr val="tx1">
                    <a:lumMod val="85000"/>
                    <a:lumOff val="15000"/>
                  </a:schemeClr>
                </a:solidFill>
                <a:latin typeface="Palatino Linotype"/>
                <a:cs typeface="Palatino Linotype"/>
              </a:rPr>
              <a:t>Frame relay PVC from customer router interface to </a:t>
            </a:r>
            <a:r>
              <a:rPr lang="en-US" dirty="0" err="1">
                <a:solidFill>
                  <a:schemeClr val="tx1">
                    <a:lumMod val="85000"/>
                    <a:lumOff val="15000"/>
                  </a:schemeClr>
                </a:solidFill>
                <a:latin typeface="Palatino Linotype"/>
                <a:cs typeface="Palatino Linotype"/>
              </a:rPr>
              <a:t>PoP</a:t>
            </a:r>
            <a:r>
              <a:rPr lang="en-US" dirty="0">
                <a:solidFill>
                  <a:schemeClr val="tx1">
                    <a:lumMod val="85000"/>
                    <a:lumOff val="15000"/>
                  </a:schemeClr>
                </a:solidFill>
                <a:latin typeface="Palatino Linotype"/>
                <a:cs typeface="Palatino Linotype"/>
              </a:rPr>
              <a:t> router’s HSSI port.</a:t>
            </a:r>
          </a:p>
          <a:p>
            <a:pPr marL="0" indent="0">
              <a:buNone/>
            </a:pPr>
            <a:endParaRPr lang="en-US" dirty="0" smtClean="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This appeared as a timeslot on an E1 bearer from BT (or as an X.21 port for &gt;64k).</a:t>
            </a:r>
          </a:p>
          <a:p>
            <a:pPr marL="0" indent="0">
              <a:buNone/>
            </a:pPr>
            <a:endParaRPr lang="en-US" dirty="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Leased Line Configuration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7996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0782"/>
    </mc:Choice>
    <mc:Fallback>
      <mp:transition xmlns:mp="http://schemas.microsoft.com/office/mac/powerpoint/2008/main" spd="slow" advTm="3078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0768"/>
            <a:ext cx="4213077"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The main problem with BT not providing bearers faster than E1 were </a:t>
            </a:r>
            <a:r>
              <a:rPr lang="en-US" dirty="0" err="1" smtClean="0">
                <a:solidFill>
                  <a:schemeClr val="tx1">
                    <a:lumMod val="85000"/>
                    <a:lumOff val="15000"/>
                  </a:schemeClr>
                </a:solidFill>
                <a:latin typeface="Palatino Linotype"/>
                <a:cs typeface="Palatino Linotype"/>
              </a:rPr>
              <a:t>PoPs</a:t>
            </a:r>
            <a:r>
              <a:rPr lang="en-US" dirty="0" smtClean="0">
                <a:solidFill>
                  <a:schemeClr val="tx1">
                    <a:lumMod val="85000"/>
                    <a:lumOff val="15000"/>
                  </a:schemeClr>
                </a:solidFill>
                <a:latin typeface="Palatino Linotype"/>
                <a:cs typeface="Palatino Linotype"/>
              </a:rPr>
              <a:t> that looked like this.</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rgbClr val="FA7D00"/>
                </a:solidFill>
                <a:latin typeface="Palatino Linotype"/>
                <a:cs typeface="Palatino Linotype"/>
              </a:rPr>
              <a:t>Doing anything in there was hazardous.</a:t>
            </a:r>
          </a:p>
        </p:txBody>
      </p:sp>
      <p:pic>
        <p:nvPicPr>
          <p:cNvPr id="5" name="Picture 4" descr="telehouse-e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3177" y="1388898"/>
            <a:ext cx="3123062" cy="4164083"/>
          </a:xfrm>
          <a:prstGeom prst="rect">
            <a:avLst/>
          </a:prstGeom>
        </p:spPr>
      </p:pic>
      <p:grpSp>
        <p:nvGrpSpPr>
          <p:cNvPr id="6" name="Group 5"/>
          <p:cNvGrpSpPr/>
          <p:nvPr/>
        </p:nvGrpSpPr>
        <p:grpSpPr>
          <a:xfrm>
            <a:off x="0" y="-9687"/>
            <a:ext cx="9144000" cy="6867686"/>
            <a:chOff x="0" y="-9687"/>
            <a:chExt cx="9144000" cy="6867686"/>
          </a:xfrm>
        </p:grpSpPr>
        <p:sp>
          <p:nvSpPr>
            <p:cNvPr id="7" name="Rectangle 6"/>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276224" y="6303739"/>
              <a:ext cx="257175" cy="279471"/>
              <a:chOff x="342900" y="93096"/>
              <a:chExt cx="257175" cy="279471"/>
            </a:xfrm>
          </p:grpSpPr>
          <p:sp>
            <p:nvSpPr>
              <p:cNvPr id="14" name="Rectangle 13"/>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5" name="Rectangle 14"/>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2"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Leased Line Configuration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9900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1779"/>
    </mc:Choice>
    <mc:Fallback>
      <mp:transition xmlns:mp="http://schemas.microsoft.com/office/mac/powerpoint/2008/main" spd="slow" advTm="2177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7958"/>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L3 routing between </a:t>
            </a: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 router and customer router used RIPv1.</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Which actually worked surprisingly well.</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Not statically routing customers was one of those things that didn’t seem a big deal at the time, but was the Right Thing ™.</a:t>
            </a:r>
          </a:p>
        </p:txBody>
      </p:sp>
      <p:grpSp>
        <p:nvGrpSpPr>
          <p:cNvPr id="7" name="Group 6"/>
          <p:cNvGrpSpPr/>
          <p:nvPr/>
        </p:nvGrpSpPr>
        <p:grpSpPr>
          <a:xfrm>
            <a:off x="0" y="-9687"/>
            <a:ext cx="9144000" cy="6867686"/>
            <a:chOff x="0" y="-9687"/>
            <a:chExt cx="9144000" cy="6867686"/>
          </a:xfrm>
        </p:grpSpPr>
        <p:sp>
          <p:nvSpPr>
            <p:cNvPr id="8" name="Rectangle 7"/>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276224" y="6303739"/>
              <a:ext cx="257175" cy="279471"/>
              <a:chOff x="342900" y="93096"/>
              <a:chExt cx="257175" cy="279471"/>
            </a:xfrm>
          </p:grpSpPr>
          <p:sp>
            <p:nvSpPr>
              <p:cNvPr id="15" name="Rectangle 14"/>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6" name="Rectangle 15"/>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3"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Leased Line Configuration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46122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7885"/>
    </mc:Choice>
    <mc:Fallback>
      <mp:transition xmlns:mp="http://schemas.microsoft.com/office/mac/powerpoint/2008/main" spd="slow" advTm="4788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48" y="1112197"/>
            <a:ext cx="8782052" cy="2242786"/>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It was all very well have L2 PVCs from customer to </a:t>
            </a: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 router, however they were static and therefore never failed </a:t>
            </a:r>
            <a:r>
              <a:rPr lang="en-US" dirty="0">
                <a:solidFill>
                  <a:schemeClr val="tx1">
                    <a:lumMod val="85000"/>
                    <a:lumOff val="15000"/>
                  </a:schemeClr>
                </a:solidFill>
                <a:latin typeface="Palatino Linotype"/>
                <a:cs typeface="Palatino Linotype"/>
              </a:rPr>
              <a:t/>
            </a:r>
            <a:br>
              <a:rPr lang="en-US" dirty="0">
                <a:solidFill>
                  <a:schemeClr val="tx1">
                    <a:lumMod val="85000"/>
                    <a:lumOff val="15000"/>
                  </a:schemeClr>
                </a:solidFill>
                <a:latin typeface="Palatino Linotype"/>
                <a:cs typeface="Palatino Linotype"/>
              </a:rPr>
            </a:br>
            <a:r>
              <a:rPr lang="en-US" dirty="0" smtClean="0">
                <a:solidFill>
                  <a:schemeClr val="tx1">
                    <a:lumMod val="85000"/>
                    <a:lumOff val="15000"/>
                  </a:schemeClr>
                </a:solidFill>
                <a:latin typeface="Palatino Linotype"/>
                <a:cs typeface="Palatino Linotype"/>
              </a:rPr>
              <a:t>over elsewhere if there was a </a:t>
            </a:r>
            <a:br>
              <a:rPr lang="en-US" dirty="0" smtClean="0">
                <a:solidFill>
                  <a:schemeClr val="tx1">
                    <a:lumMod val="85000"/>
                    <a:lumOff val="15000"/>
                  </a:schemeClr>
                </a:solidFill>
                <a:latin typeface="Palatino Linotype"/>
                <a:cs typeface="Palatino Linotype"/>
              </a:rPr>
            </a:b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 router fault.</a:t>
            </a: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Leased Line Configuration</a:t>
              </a:r>
            </a:p>
          </p:txBody>
        </p:sp>
      </p:grpSp>
      <p:sp>
        <p:nvSpPr>
          <p:cNvPr id="15" name="Content Placeholder 2"/>
          <p:cNvSpPr txBox="1">
            <a:spLocks/>
          </p:cNvSpPr>
          <p:nvPr/>
        </p:nvSpPr>
        <p:spPr>
          <a:xfrm>
            <a:off x="457200" y="3507698"/>
            <a:ext cx="8229600" cy="338902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dirty="0" smtClean="0">
              <a:solidFill>
                <a:srgbClr val="FF0000"/>
              </a:solidFill>
              <a:latin typeface="Palatino Linotype"/>
              <a:cs typeface="Palatino Linotype"/>
            </a:endParaRPr>
          </a:p>
        </p:txBody>
      </p:sp>
      <p:pic>
        <p:nvPicPr>
          <p:cNvPr id="2" name="Picture 1"/>
          <p:cNvPicPr>
            <a:picLocks noChangeAspect="1"/>
          </p:cNvPicPr>
          <p:nvPr/>
        </p:nvPicPr>
        <p:blipFill rotWithShape="1">
          <a:blip r:embed="rId3"/>
          <a:srcRect l="435" t="14748" r="59864" b="8717"/>
          <a:stretch/>
        </p:blipFill>
        <p:spPr>
          <a:xfrm>
            <a:off x="5779688" y="2630905"/>
            <a:ext cx="3135712" cy="3398645"/>
          </a:xfrm>
          <a:prstGeom prst="rect">
            <a:avLst/>
          </a:prstGeom>
        </p:spPr>
      </p:pic>
      <p:sp>
        <p:nvSpPr>
          <p:cNvPr id="16" name="Content Placeholder 2"/>
          <p:cNvSpPr txBox="1">
            <a:spLocks/>
          </p:cNvSpPr>
          <p:nvPr/>
        </p:nvSpPr>
        <p:spPr>
          <a:xfrm>
            <a:off x="361949" y="3909991"/>
            <a:ext cx="5164054" cy="182891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chemeClr val="tx1">
                    <a:lumMod val="85000"/>
                    <a:lumOff val="15000"/>
                  </a:schemeClr>
                </a:solidFill>
                <a:latin typeface="Palatino Linotype"/>
                <a:cs typeface="Palatino Linotype"/>
              </a:rPr>
              <a:t>I don’t recall any multi-homed customers in the sense that we’d describe them today.</a:t>
            </a:r>
          </a:p>
          <a:p>
            <a:pPr marL="0" indent="0">
              <a:buFont typeface="Arial"/>
              <a:buNone/>
            </a:pPr>
            <a:endParaRPr lang="en-US" dirty="0" smtClean="0">
              <a:solidFill>
                <a:schemeClr val="tx1">
                  <a:lumMod val="85000"/>
                  <a:lumOff val="15000"/>
                </a:schemeClr>
              </a:solidFill>
              <a:latin typeface="Palatino Linotype"/>
              <a:cs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4998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68996"/>
    </mc:Choice>
    <mc:Fallback>
      <mp:transition xmlns:mp="http://schemas.microsoft.com/office/mac/powerpoint/2008/main" spd="slow" advTm="6899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220"/>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Early customers for Manchester, Edinburgh and Birmingham were delivered to their own routers (2501s!) in Cambridge via an X21 cable clocked at 2M.</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At critical mass, the whole lot became a 2M leased line and the </a:t>
            </a: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 moved to the correct city, and there were a lot of A-end shifts.</a:t>
            </a: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Virtual </a:t>
              </a:r>
              <a:r>
                <a:rPr lang="en-US" sz="3600" b="1" i="1" dirty="0" err="1">
                  <a:solidFill>
                    <a:schemeClr val="bg1"/>
                  </a:solidFill>
                  <a:latin typeface="Palatino Linotype"/>
                  <a:ea typeface="+mn-ea"/>
                  <a:cs typeface="Palatino Linotype"/>
                </a:rPr>
                <a:t>PoPs</a:t>
              </a:r>
              <a:endParaRPr lang="en-US" sz="3600" b="1" i="1" dirty="0">
                <a:solidFill>
                  <a:schemeClr val="bg1"/>
                </a:solidFill>
                <a:latin typeface="Palatino Linotype"/>
                <a:ea typeface="+mn-ea"/>
                <a:cs typeface="Palatino Linotype"/>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47191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5106"/>
    </mc:Choice>
    <mc:Fallback>
      <mp:transition xmlns:mp="http://schemas.microsoft.com/office/mac/powerpoint/2008/main" spd="slow" advTm="3510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7958"/>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I learned some things the hard way:</a:t>
            </a:r>
          </a:p>
          <a:p>
            <a:pPr marL="0" indent="0">
              <a:buNone/>
            </a:pPr>
            <a:endParaRPr lang="en-US" dirty="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Typing ‘</a:t>
            </a:r>
            <a:r>
              <a:rPr lang="en-US" sz="2400" dirty="0" smtClean="0">
                <a:solidFill>
                  <a:srgbClr val="FA7D00"/>
                </a:solidFill>
                <a:latin typeface="Palatino Linotype"/>
                <a:cs typeface="Palatino Linotype"/>
              </a:rPr>
              <a:t>debug all</a:t>
            </a:r>
            <a:r>
              <a:rPr lang="en-US" sz="2400" dirty="0" smtClean="0">
                <a:solidFill>
                  <a:schemeClr val="tx1">
                    <a:lumMod val="85000"/>
                    <a:lumOff val="15000"/>
                  </a:schemeClr>
                </a:solidFill>
                <a:latin typeface="Palatino Linotype"/>
                <a:cs typeface="Palatino Linotype"/>
              </a:rPr>
              <a:t>’ on the Telehouse core 7507 can liven up your afternoon no end.</a:t>
            </a:r>
          </a:p>
          <a:p>
            <a:pPr lvl="1">
              <a:buFont typeface="Arial" panose="020B0604020202020204" pitchFamily="34" charset="0"/>
              <a:buChar char="•"/>
            </a:pPr>
            <a:endParaRPr lang="en-US" sz="2400" dirty="0" smtClean="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Multiple IGPs with lots of redistribution between them also leads to tears before bedtime.</a:t>
            </a:r>
          </a:p>
          <a:p>
            <a:pPr lvl="1">
              <a:buFont typeface="Arial" panose="020B0604020202020204" pitchFamily="34" charset="0"/>
              <a:buChar char="•"/>
            </a:pPr>
            <a:endParaRPr lang="en-US" sz="2400" dirty="0" smtClean="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Customers don’t always tell the truth.</a:t>
            </a: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Troubleshooting (part 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537105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56525"/>
    </mc:Choice>
    <mc:Fallback>
      <mp:transition xmlns:mp="http://schemas.microsoft.com/office/mac/powerpoint/2008/main" spd="slow" advTm="5652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7924"/>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Some things I was very glad to bear no responsibility for:</a:t>
            </a:r>
          </a:p>
          <a:p>
            <a:pPr marL="0" indent="0">
              <a:buNone/>
            </a:pPr>
            <a:endParaRPr lang="en-US" dirty="0" smtClean="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Shutting down the old 384K circuit to Amsterdam, only to have 6x ISDN B channels come up because it went down.  For a month.</a:t>
            </a:r>
          </a:p>
          <a:p>
            <a:pPr lvl="1">
              <a:buFont typeface="Arial" panose="020B0604020202020204" pitchFamily="34" charset="0"/>
              <a:buChar char="•"/>
            </a:pPr>
            <a:endParaRPr lang="en-US" sz="2400" dirty="0" smtClean="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When /</a:t>
            </a:r>
            <a:r>
              <a:rPr lang="en-US" sz="2400" dirty="0" err="1" smtClean="0">
                <a:solidFill>
                  <a:schemeClr val="tx1">
                    <a:lumMod val="85000"/>
                    <a:lumOff val="15000"/>
                  </a:schemeClr>
                </a:solidFill>
                <a:latin typeface="Palatino Linotype"/>
                <a:cs typeface="Palatino Linotype"/>
              </a:rPr>
              <a:t>var</a:t>
            </a:r>
            <a:r>
              <a:rPr lang="en-US" sz="2400" dirty="0" smtClean="0">
                <a:solidFill>
                  <a:schemeClr val="tx1">
                    <a:lumMod val="85000"/>
                    <a:lumOff val="15000"/>
                  </a:schemeClr>
                </a:solidFill>
                <a:latin typeface="Palatino Linotype"/>
                <a:cs typeface="Palatino Linotype"/>
              </a:rPr>
              <a:t>/named on </a:t>
            </a:r>
            <a:r>
              <a:rPr lang="en-US" sz="2400" dirty="0" err="1" smtClean="0">
                <a:solidFill>
                  <a:schemeClr val="tx1">
                    <a:lumMod val="85000"/>
                    <a:lumOff val="15000"/>
                  </a:schemeClr>
                </a:solidFill>
                <a:latin typeface="Palatino Linotype"/>
                <a:cs typeface="Palatino Linotype"/>
              </a:rPr>
              <a:t>strand.britain.eu.net</a:t>
            </a:r>
            <a:r>
              <a:rPr lang="en-US" sz="2400" dirty="0">
                <a:solidFill>
                  <a:schemeClr val="tx1">
                    <a:lumMod val="85000"/>
                    <a:lumOff val="15000"/>
                  </a:schemeClr>
                </a:solidFill>
                <a:latin typeface="Palatino Linotype"/>
                <a:cs typeface="Palatino Linotype"/>
              </a:rPr>
              <a:t> </a:t>
            </a:r>
            <a:r>
              <a:rPr lang="en-US" sz="2400" dirty="0" smtClean="0">
                <a:solidFill>
                  <a:schemeClr val="tx1">
                    <a:lumMod val="85000"/>
                    <a:lumOff val="15000"/>
                  </a:schemeClr>
                </a:solidFill>
                <a:latin typeface="Palatino Linotype"/>
                <a:cs typeface="Palatino Linotype"/>
              </a:rPr>
              <a:t>corrupted without a viable backup.  The resulting </a:t>
            </a:r>
            <a:r>
              <a:rPr lang="en-US" sz="2400" i="1" dirty="0" err="1" smtClean="0">
                <a:solidFill>
                  <a:srgbClr val="FA7D00"/>
                </a:solidFill>
                <a:latin typeface="Palatino Linotype"/>
                <a:cs typeface="Palatino Linotype"/>
              </a:rPr>
              <a:t>fsck</a:t>
            </a:r>
            <a:r>
              <a:rPr lang="en-US" sz="2400" i="1" dirty="0" smtClean="0">
                <a:solidFill>
                  <a:srgbClr val="FA7D00"/>
                </a:solidFill>
                <a:latin typeface="Palatino Linotype"/>
                <a:cs typeface="Palatino Linotype"/>
              </a:rPr>
              <a:t> –y</a:t>
            </a:r>
            <a:r>
              <a:rPr lang="en-US" sz="2400" dirty="0" smtClean="0">
                <a:solidFill>
                  <a:srgbClr val="FA7D00"/>
                </a:solidFill>
                <a:latin typeface="Palatino Linotype"/>
                <a:cs typeface="Palatino Linotype"/>
              </a:rPr>
              <a:t> </a:t>
            </a:r>
            <a:r>
              <a:rPr lang="en-US" sz="2400" dirty="0" smtClean="0">
                <a:solidFill>
                  <a:schemeClr val="tx1">
                    <a:lumMod val="85000"/>
                    <a:lumOff val="15000"/>
                  </a:schemeClr>
                </a:solidFill>
                <a:latin typeface="Palatino Linotype"/>
                <a:cs typeface="Palatino Linotype"/>
              </a:rPr>
              <a:t>ran all afternoon.</a:t>
            </a:r>
          </a:p>
          <a:p>
            <a:pPr lvl="1" indent="-342900">
              <a:buFont typeface="Arial" panose="020B0604020202020204" pitchFamily="34" charset="0"/>
              <a:buChar char="•"/>
            </a:pPr>
            <a:endParaRPr lang="en-US" sz="2400" dirty="0" smtClean="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Troubleshooting (part </a:t>
              </a:r>
              <a:r>
                <a:rPr lang="en-US" sz="3600" b="1" i="1" dirty="0" smtClean="0">
                  <a:solidFill>
                    <a:schemeClr val="bg1"/>
                  </a:solidFill>
                  <a:latin typeface="Palatino Linotype"/>
                  <a:ea typeface="+mn-ea"/>
                  <a:cs typeface="Palatino Linotype"/>
                </a:rPr>
                <a:t>2)</a:t>
              </a:r>
              <a:endParaRPr lang="en-US" sz="3600" b="1" i="1" dirty="0">
                <a:solidFill>
                  <a:schemeClr val="bg1"/>
                </a:solidFill>
                <a:latin typeface="Palatino Linotype"/>
                <a:ea typeface="+mn-ea"/>
                <a:cs typeface="Palatino Linotype"/>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029595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7380"/>
    </mc:Choice>
    <mc:Fallback>
      <mp:transition xmlns:mp="http://schemas.microsoft.com/office/mac/powerpoint/2008/main" spd="slow" advTm="4738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4" y="1011721"/>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The various </a:t>
            </a:r>
            <a:r>
              <a:rPr lang="en-US" dirty="0" err="1" smtClean="0">
                <a:solidFill>
                  <a:schemeClr val="tx1">
                    <a:lumMod val="85000"/>
                    <a:lumOff val="15000"/>
                  </a:schemeClr>
                </a:solidFill>
                <a:latin typeface="Palatino Linotype"/>
                <a:cs typeface="Palatino Linotype"/>
              </a:rPr>
              <a:t>EUNet</a:t>
            </a:r>
            <a:r>
              <a:rPr lang="en-US" dirty="0" smtClean="0">
                <a:solidFill>
                  <a:schemeClr val="tx1">
                    <a:lumMod val="85000"/>
                    <a:lumOff val="15000"/>
                  </a:schemeClr>
                </a:solidFill>
                <a:latin typeface="Palatino Linotype"/>
                <a:cs typeface="Palatino Linotype"/>
              </a:rPr>
              <a:t> service machines were all cross-mounted to each other in a Gordian knot of NFS.</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If one machine hung, that was it; they all gradually ground to a halt.</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We were all happy that services were migrating away from these boxes.</a:t>
            </a: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Challenges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9433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0666"/>
    </mc:Choice>
    <mc:Fallback>
      <mp:transition xmlns:mp="http://schemas.microsoft.com/office/mac/powerpoint/2008/main" spd="slow" advTm="3066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276224" y="6303739"/>
              <a:ext cx="257175" cy="279471"/>
              <a:chOff x="342900" y="93096"/>
              <a:chExt cx="257175" cy="279471"/>
            </a:xfrm>
          </p:grpSpPr>
          <p:sp>
            <p:nvSpPr>
              <p:cNvPr id="11" name="Rectangle 10"/>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2" name="Rectangle 11"/>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4"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5"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But First: IP?  What’s IP</a:t>
              </a:r>
            </a:p>
          </p:txBody>
        </p:sp>
      </p:grpSp>
      <p:sp>
        <p:nvSpPr>
          <p:cNvPr id="16" name="Content Placeholder 2"/>
          <p:cNvSpPr txBox="1">
            <a:spLocks/>
          </p:cNvSpPr>
          <p:nvPr/>
        </p:nvSpPr>
        <p:spPr>
          <a:xfrm>
            <a:off x="361951" y="1207958"/>
            <a:ext cx="4305300" cy="45259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2000" dirty="0">
                <a:solidFill>
                  <a:schemeClr val="tx1">
                    <a:lumMod val="85000"/>
                    <a:lumOff val="15000"/>
                  </a:schemeClr>
                </a:solidFill>
                <a:latin typeface="Palatino Linotype"/>
                <a:cs typeface="Palatino Linotype"/>
              </a:rPr>
              <a:t>In my 2nd year at university, things </a:t>
            </a:r>
            <a:r>
              <a:rPr lang="en-US" sz="2000" dirty="0">
                <a:solidFill>
                  <a:schemeClr val="tx1"/>
                </a:solidFill>
                <a:latin typeface="Palatino Linotype"/>
                <a:cs typeface="Palatino Linotype"/>
              </a:rPr>
              <a:t>changed from </a:t>
            </a:r>
            <a:r>
              <a:rPr lang="en-US" sz="2000" dirty="0">
                <a:solidFill>
                  <a:srgbClr val="FA7D00"/>
                </a:solidFill>
                <a:latin typeface="Palatino Linotype"/>
                <a:cs typeface="Palatino Linotype"/>
              </a:rPr>
              <a:t>X25 to IP</a:t>
            </a:r>
            <a:r>
              <a:rPr lang="en-US" sz="2000" dirty="0">
                <a:solidFill>
                  <a:schemeClr val="tx1">
                    <a:lumMod val="85000"/>
                    <a:lumOff val="15000"/>
                  </a:schemeClr>
                </a:solidFill>
                <a:latin typeface="Palatino Linotype"/>
                <a:cs typeface="Palatino Linotype"/>
              </a:rPr>
              <a:t>.  This was most </a:t>
            </a:r>
            <a:r>
              <a:rPr lang="en-US" sz="2000" dirty="0" smtClean="0">
                <a:solidFill>
                  <a:schemeClr val="tx1">
                    <a:lumMod val="85000"/>
                    <a:lumOff val="15000"/>
                  </a:schemeClr>
                </a:solidFill>
                <a:latin typeface="Palatino Linotype"/>
                <a:cs typeface="Palatino Linotype"/>
              </a:rPr>
              <a:t>frustrating as </a:t>
            </a:r>
            <a:r>
              <a:rPr lang="en-US" sz="2000" dirty="0">
                <a:solidFill>
                  <a:schemeClr val="tx1">
                    <a:lumMod val="85000"/>
                    <a:lumOff val="15000"/>
                  </a:schemeClr>
                </a:solidFill>
                <a:latin typeface="Palatino Linotype"/>
                <a:cs typeface="Palatino Linotype"/>
              </a:rPr>
              <a:t>I’d just started to properly understand the big-endian way of the world when it all changed.</a:t>
            </a:r>
          </a:p>
          <a:p>
            <a:pPr algn="just"/>
            <a:endParaRPr lang="en-US" sz="2000" dirty="0">
              <a:solidFill>
                <a:schemeClr val="tx1">
                  <a:lumMod val="85000"/>
                  <a:lumOff val="15000"/>
                </a:schemeClr>
              </a:solidFill>
              <a:latin typeface="Palatino Linotype"/>
              <a:cs typeface="Palatino Linotype"/>
            </a:endParaRPr>
          </a:p>
          <a:p>
            <a:pPr algn="just"/>
            <a:r>
              <a:rPr lang="en-US" sz="2000" dirty="0">
                <a:solidFill>
                  <a:schemeClr val="tx1">
                    <a:lumMod val="85000"/>
                    <a:lumOff val="15000"/>
                  </a:schemeClr>
                </a:solidFill>
                <a:latin typeface="Palatino Linotype"/>
                <a:cs typeface="Palatino Linotype"/>
              </a:rPr>
              <a:t>I did however keep a tie to the past: My </a:t>
            </a:r>
            <a:r>
              <a:rPr lang="en-US" sz="2000" dirty="0">
                <a:solidFill>
                  <a:srgbClr val="000000"/>
                </a:solidFill>
                <a:latin typeface="Palatino Linotype"/>
                <a:cs typeface="Palatino Linotype"/>
              </a:rPr>
              <a:t>X.400 based E-mail address </a:t>
            </a:r>
            <a:r>
              <a:rPr lang="en-US" sz="2000" dirty="0">
                <a:solidFill>
                  <a:schemeClr val="tx1">
                    <a:lumMod val="85000"/>
                    <a:lumOff val="15000"/>
                  </a:schemeClr>
                </a:solidFill>
                <a:latin typeface="Palatino Linotype"/>
                <a:cs typeface="Palatino Linotype"/>
              </a:rPr>
              <a:t>at home </a:t>
            </a:r>
            <a:r>
              <a:rPr lang="en-US" sz="2000" dirty="0" smtClean="0">
                <a:solidFill>
                  <a:schemeClr val="tx1">
                    <a:lumMod val="85000"/>
                    <a:lumOff val="15000"/>
                  </a:schemeClr>
                </a:solidFill>
                <a:latin typeface="Palatino Linotype"/>
                <a:cs typeface="Palatino Linotype"/>
              </a:rPr>
              <a:t>- </a:t>
            </a:r>
            <a:r>
              <a:rPr lang="en-US" sz="2000" dirty="0">
                <a:solidFill>
                  <a:schemeClr val="tx1">
                    <a:lumMod val="85000"/>
                    <a:lumOff val="15000"/>
                  </a:schemeClr>
                </a:solidFill>
                <a:latin typeface="Palatino Linotype"/>
                <a:cs typeface="Palatino Linotype"/>
              </a:rPr>
              <a:t>A sister company of SJ Research (</a:t>
            </a:r>
            <a:r>
              <a:rPr lang="en-US" sz="2000" dirty="0" err="1">
                <a:solidFill>
                  <a:schemeClr val="tx1">
                    <a:lumMod val="85000"/>
                    <a:lumOff val="15000"/>
                  </a:schemeClr>
                </a:solidFill>
                <a:latin typeface="Palatino Linotype"/>
                <a:cs typeface="Palatino Linotype"/>
              </a:rPr>
              <a:t>Interspan</a:t>
            </a:r>
            <a:r>
              <a:rPr lang="en-US" sz="2000" dirty="0">
                <a:solidFill>
                  <a:schemeClr val="tx1">
                    <a:lumMod val="85000"/>
                    <a:lumOff val="15000"/>
                  </a:schemeClr>
                </a:solidFill>
                <a:latin typeface="Palatino Linotype"/>
                <a:cs typeface="Palatino Linotype"/>
              </a:rPr>
              <a:t>) ran a mail system for schools that dialed lots of modems overnight to collect and deliver mail.</a:t>
            </a:r>
          </a:p>
          <a:p>
            <a:pPr algn="just"/>
            <a:endParaRPr lang="en-US" sz="2000" dirty="0">
              <a:solidFill>
                <a:schemeClr val="tx1">
                  <a:lumMod val="85000"/>
                  <a:lumOff val="15000"/>
                </a:schemeClr>
              </a:solidFill>
              <a:latin typeface="Palatino Linotype"/>
              <a:cs typeface="Palatino Linotype"/>
            </a:endParaRPr>
          </a:p>
          <a:p>
            <a:pPr algn="just"/>
            <a:endParaRPr lang="en-US" sz="2000" dirty="0">
              <a:solidFill>
                <a:schemeClr val="tx1">
                  <a:lumMod val="85000"/>
                  <a:lumOff val="15000"/>
                </a:schemeClr>
              </a:solidFill>
              <a:latin typeface="Palatino Linotype"/>
              <a:cs typeface="Palatino Linotype"/>
            </a:endParaRPr>
          </a:p>
        </p:txBody>
      </p:sp>
      <p:pic>
        <p:nvPicPr>
          <p:cNvPr id="3" name="Picture 2"/>
          <p:cNvPicPr>
            <a:picLocks noChangeAspect="1"/>
          </p:cNvPicPr>
          <p:nvPr/>
        </p:nvPicPr>
        <p:blipFill rotWithShape="1">
          <a:blip r:embed="rId3"/>
          <a:srcRect l="5785" t="14844" r="67986" b="32552"/>
          <a:stretch/>
        </p:blipFill>
        <p:spPr>
          <a:xfrm>
            <a:off x="5102225" y="1248435"/>
            <a:ext cx="4041775" cy="4557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3650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8666"/>
    </mc:Choice>
    <mc:Fallback>
      <mp:transition xmlns:mp="http://schemas.microsoft.com/office/mac/powerpoint/2008/main" spd="slow" advTm="2866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9474"/>
            <a:ext cx="8229600" cy="4525963"/>
          </a:xfrm>
        </p:spPr>
        <p:txBody>
          <a:bodyPr>
            <a:noAutofit/>
          </a:bodyPr>
          <a:lstStyle/>
          <a:p>
            <a:pPr marL="0" indent="0">
              <a:buNone/>
            </a:pPr>
            <a:r>
              <a:rPr lang="en-US" dirty="0" err="1" smtClean="0">
                <a:solidFill>
                  <a:schemeClr val="tx1">
                    <a:lumMod val="85000"/>
                    <a:lumOff val="15000"/>
                  </a:schemeClr>
                </a:solidFill>
                <a:latin typeface="Palatino Linotype"/>
                <a:cs typeface="Palatino Linotype"/>
              </a:rPr>
              <a:t>PSINet</a:t>
            </a:r>
            <a:r>
              <a:rPr lang="en-US" dirty="0" smtClean="0">
                <a:solidFill>
                  <a:schemeClr val="tx1">
                    <a:lumMod val="85000"/>
                    <a:lumOff val="15000"/>
                  </a:schemeClr>
                </a:solidFill>
                <a:latin typeface="Palatino Linotype"/>
                <a:cs typeface="Palatino Linotype"/>
              </a:rPr>
              <a:t> US had their own, unique, ideas.</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We often took no notice of their diktats – as unlike other parts of the group, </a:t>
            </a:r>
            <a:r>
              <a:rPr lang="en-US" dirty="0" err="1" smtClean="0">
                <a:solidFill>
                  <a:schemeClr val="tx1">
                    <a:lumMod val="85000"/>
                    <a:lumOff val="15000"/>
                  </a:schemeClr>
                </a:solidFill>
                <a:latin typeface="Palatino Linotype"/>
                <a:cs typeface="Palatino Linotype"/>
              </a:rPr>
              <a:t>PSINet</a:t>
            </a:r>
            <a:r>
              <a:rPr lang="en-US" dirty="0" smtClean="0">
                <a:solidFill>
                  <a:schemeClr val="tx1">
                    <a:lumMod val="85000"/>
                    <a:lumOff val="15000"/>
                  </a:schemeClr>
                </a:solidFill>
                <a:latin typeface="Palatino Linotype"/>
                <a:cs typeface="Palatino Linotype"/>
              </a:rPr>
              <a:t> UK actually </a:t>
            </a:r>
            <a:r>
              <a:rPr lang="en-US" dirty="0" smtClean="0">
                <a:solidFill>
                  <a:srgbClr val="FA7D00"/>
                </a:solidFill>
                <a:latin typeface="Palatino Linotype"/>
                <a:cs typeface="Palatino Linotype"/>
              </a:rPr>
              <a:t>made a profit</a:t>
            </a:r>
            <a:r>
              <a:rPr lang="en-US" dirty="0" smtClean="0">
                <a:solidFill>
                  <a:schemeClr val="tx1">
                    <a:lumMod val="85000"/>
                    <a:lumOff val="15000"/>
                  </a:schemeClr>
                </a:solidFill>
                <a:latin typeface="Palatino Linotype"/>
                <a:cs typeface="Palatino Linotype"/>
              </a:rPr>
              <a:t>.</a:t>
            </a:r>
          </a:p>
          <a:p>
            <a:pPr marL="0" indent="0">
              <a:buNone/>
            </a:pPr>
            <a:endParaRPr lang="en-US" dirty="0" smtClean="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Remember </a:t>
            </a:r>
            <a:r>
              <a:rPr lang="en-US" dirty="0">
                <a:solidFill>
                  <a:schemeClr val="tx1">
                    <a:lumMod val="85000"/>
                    <a:lumOff val="15000"/>
                  </a:schemeClr>
                </a:solidFill>
                <a:latin typeface="Palatino Linotype"/>
                <a:cs typeface="Palatino Linotype"/>
              </a:rPr>
              <a:t>folks, AS174 has been the go-to AS for peering spats since the early 1990s.</a:t>
            </a:r>
          </a:p>
          <a:p>
            <a:pPr marL="0" indent="0">
              <a:buNone/>
            </a:pPr>
            <a:endParaRPr lang="en-US" dirty="0" smtClean="0">
              <a:solidFill>
                <a:schemeClr val="tx1">
                  <a:lumMod val="85000"/>
                  <a:lumOff val="15000"/>
                </a:schemeClr>
              </a:solidFill>
              <a:latin typeface="Palatino Linotype"/>
              <a:cs typeface="Palatino Linotype"/>
            </a:endParaRP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smtClean="0">
                  <a:solidFill>
                    <a:schemeClr val="bg1"/>
                  </a:solidFill>
                  <a:latin typeface="Palatino Linotype"/>
                  <a:ea typeface="+mn-ea"/>
                  <a:cs typeface="Palatino Linotype"/>
                </a:rPr>
                <a:t>More Challenges</a:t>
              </a:r>
              <a:endParaRPr lang="en-US" sz="3600" b="1" i="1" dirty="0">
                <a:solidFill>
                  <a:schemeClr val="bg1"/>
                </a:solidFill>
                <a:latin typeface="Palatino Linotype"/>
                <a:ea typeface="+mn-ea"/>
                <a:cs typeface="Palatino Linotype"/>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90261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4043"/>
    </mc:Choice>
    <mc:Fallback>
      <mp:transition xmlns:mp="http://schemas.microsoft.com/office/mac/powerpoint/2008/main" spd="slow" advTm="3404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832"/>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By late 1996, most key </a:t>
            </a: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 interconnects were 2M.  Legacy </a:t>
            </a:r>
            <a:r>
              <a:rPr lang="en-US" dirty="0" err="1" smtClean="0">
                <a:solidFill>
                  <a:schemeClr val="tx1">
                    <a:lumMod val="85000"/>
                    <a:lumOff val="15000"/>
                  </a:schemeClr>
                </a:solidFill>
                <a:latin typeface="Palatino Linotype"/>
                <a:cs typeface="Palatino Linotype"/>
              </a:rPr>
              <a:t>EUNet</a:t>
            </a:r>
            <a:r>
              <a:rPr lang="en-US" dirty="0" smtClean="0">
                <a:solidFill>
                  <a:schemeClr val="tx1">
                    <a:lumMod val="85000"/>
                    <a:lumOff val="15000"/>
                  </a:schemeClr>
                </a:solidFill>
                <a:latin typeface="Palatino Linotype"/>
                <a:cs typeface="Palatino Linotype"/>
              </a:rPr>
              <a:t> links 64k-512k.</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Link to the USA were 2x 1.5M, plus the 10M borrowed from Demon.</a:t>
            </a: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Link to Amsterdam was 1M.</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2x LINX connections at 10M each.</a:t>
            </a: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smtClean="0">
                  <a:solidFill>
                    <a:schemeClr val="bg1"/>
                  </a:solidFill>
                  <a:latin typeface="Palatino Linotype"/>
                  <a:ea typeface="+mn-ea"/>
                  <a:cs typeface="Palatino Linotype"/>
                </a:rPr>
                <a:t>The Network</a:t>
              </a:r>
              <a:endParaRPr lang="en-US" sz="3600" b="1" i="1" dirty="0">
                <a:solidFill>
                  <a:schemeClr val="bg1"/>
                </a:solidFill>
                <a:latin typeface="Palatino Linotype"/>
                <a:ea typeface="+mn-ea"/>
                <a:cs typeface="Palatino Linotype"/>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47616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1921"/>
    </mc:Choice>
    <mc:Fallback>
      <mp:transition xmlns:mp="http://schemas.microsoft.com/office/mac/powerpoint/2008/main" spd="slow" advTm="21921"/>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6-04-16 at 22.50.30.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49524" y="1179512"/>
            <a:ext cx="3238802" cy="4600037"/>
          </a:xfrm>
          <a:prstGeom prst="rect">
            <a:avLst/>
          </a:prstGeom>
        </p:spPr>
      </p:pic>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The Network (October 1996)</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93577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5329"/>
    </mc:Choice>
    <mc:Fallback>
      <mp:transition xmlns:mp="http://schemas.microsoft.com/office/mac/powerpoint/2008/main" spd="slow" advTm="2532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04-16 at 22.54.15.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8554" y="1192430"/>
            <a:ext cx="6846892" cy="4557019"/>
          </a:xfrm>
          <a:prstGeom prst="rect">
            <a:avLst/>
          </a:prstGeom>
        </p:spPr>
      </p:pic>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Telehouse </a:t>
              </a:r>
              <a:r>
                <a:rPr lang="en-US" sz="3600" b="1" i="1" dirty="0" err="1">
                  <a:solidFill>
                    <a:schemeClr val="bg1"/>
                  </a:solidFill>
                  <a:latin typeface="Palatino Linotype"/>
                  <a:ea typeface="+mn-ea"/>
                  <a:cs typeface="Palatino Linotype"/>
                </a:rPr>
                <a:t>PoP</a:t>
              </a:r>
              <a:r>
                <a:rPr lang="en-US" sz="3600" b="1" i="1" dirty="0">
                  <a:solidFill>
                    <a:schemeClr val="bg1"/>
                  </a:solidFill>
                  <a:latin typeface="Palatino Linotype"/>
                  <a:ea typeface="+mn-ea"/>
                  <a:cs typeface="Palatino Linotype"/>
                </a:rPr>
                <a:t> (1996)</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14054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5362"/>
    </mc:Choice>
    <mc:Fallback>
      <mp:transition xmlns:mp="http://schemas.microsoft.com/office/mac/powerpoint/2008/main" spd="slow" advTm="4536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6-04-16 at 22.54.15.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48554" y="1192430"/>
            <a:ext cx="6846892" cy="4557019"/>
          </a:xfrm>
          <a:prstGeom prst="rect">
            <a:avLst/>
          </a:prstGeom>
        </p:spPr>
      </p:pic>
      <p:sp>
        <p:nvSpPr>
          <p:cNvPr id="15" name="Rectangle 14"/>
          <p:cNvSpPr/>
          <p:nvPr/>
        </p:nvSpPr>
        <p:spPr>
          <a:xfrm>
            <a:off x="457200" y="1220697"/>
            <a:ext cx="7993449" cy="5231483"/>
          </a:xfrm>
          <a:prstGeom prst="rect">
            <a:avLst/>
          </a:prstGeom>
          <a:solidFill>
            <a:schemeClr val="bg1">
              <a:alpha val="91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Telehouse </a:t>
              </a:r>
              <a:r>
                <a:rPr lang="en-US" sz="3600" b="1" i="1" dirty="0" err="1">
                  <a:solidFill>
                    <a:schemeClr val="bg1"/>
                  </a:solidFill>
                  <a:latin typeface="Palatino Linotype"/>
                  <a:ea typeface="+mn-ea"/>
                  <a:cs typeface="Palatino Linotype"/>
                </a:rPr>
                <a:t>PoP</a:t>
              </a:r>
              <a:r>
                <a:rPr lang="en-US" sz="3600" b="1" i="1" dirty="0">
                  <a:solidFill>
                    <a:schemeClr val="bg1"/>
                  </a:solidFill>
                  <a:latin typeface="Palatino Linotype"/>
                  <a:ea typeface="+mn-ea"/>
                  <a:cs typeface="Palatino Linotype"/>
                </a:rPr>
                <a:t> (1996)</a:t>
              </a:r>
            </a:p>
          </p:txBody>
        </p:sp>
      </p:grpSp>
      <p:sp>
        <p:nvSpPr>
          <p:cNvPr id="16" name="TextBox 15"/>
          <p:cNvSpPr txBox="1"/>
          <p:nvPr/>
        </p:nvSpPr>
        <p:spPr>
          <a:xfrm>
            <a:off x="810054" y="1447702"/>
            <a:ext cx="7201243" cy="1754326"/>
          </a:xfrm>
          <a:prstGeom prst="rect">
            <a:avLst/>
          </a:prstGeom>
          <a:noFill/>
        </p:spPr>
        <p:txBody>
          <a:bodyPr wrap="square" rtlCol="0">
            <a:spAutoFit/>
          </a:bodyPr>
          <a:lstStyle/>
          <a:p>
            <a:r>
              <a:rPr lang="en-US" sz="3600" dirty="0" smtClean="0">
                <a:solidFill>
                  <a:schemeClr val="tx1">
                    <a:lumMod val="85000"/>
                    <a:lumOff val="15000"/>
                  </a:schemeClr>
                </a:solidFill>
                <a:latin typeface="Palatino Linotype"/>
                <a:cs typeface="Palatino Linotype"/>
              </a:rPr>
              <a:t>Now you may be thinking “Telehouse1, that sounds like a big important router”…</a:t>
            </a:r>
            <a:endParaRPr lang="en-US" sz="3200" dirty="0">
              <a:solidFill>
                <a:schemeClr val="tx1">
                  <a:lumMod val="85000"/>
                  <a:lumOff val="15000"/>
                </a:schemeClr>
              </a:solidFill>
              <a:latin typeface="Palatino Linotype"/>
              <a:cs typeface="Palatino Linotype"/>
            </a:endParaRPr>
          </a:p>
        </p:txBody>
      </p:sp>
      <p:pic>
        <p:nvPicPr>
          <p:cNvPr id="17" name="Picture 16" descr="IMG_6972.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2057" y="3594721"/>
            <a:ext cx="8265297" cy="893132"/>
          </a:xfrm>
          <a:prstGeom prst="rect">
            <a:avLst/>
          </a:prstGeom>
        </p:spPr>
      </p:pic>
      <p:sp>
        <p:nvSpPr>
          <p:cNvPr id="18" name="TextBox 17"/>
          <p:cNvSpPr txBox="1"/>
          <p:nvPr/>
        </p:nvSpPr>
        <p:spPr>
          <a:xfrm>
            <a:off x="810054" y="4963523"/>
            <a:ext cx="7201243" cy="584775"/>
          </a:xfrm>
          <a:prstGeom prst="rect">
            <a:avLst/>
          </a:prstGeom>
          <a:noFill/>
        </p:spPr>
        <p:txBody>
          <a:bodyPr wrap="square" rtlCol="0">
            <a:spAutoFit/>
          </a:bodyPr>
          <a:lstStyle/>
          <a:p>
            <a:r>
              <a:rPr lang="en-US" sz="3200" dirty="0" smtClean="0">
                <a:solidFill>
                  <a:srgbClr val="FA7D00"/>
                </a:solidFill>
                <a:latin typeface="Palatino Linotype"/>
                <a:cs typeface="Palatino Linotype"/>
              </a:rPr>
              <a:t>Please don’t.  This is/was Telehouse1.</a:t>
            </a:r>
            <a:endParaRPr lang="en-US" sz="3200" dirty="0">
              <a:solidFill>
                <a:srgbClr val="FA7D00"/>
              </a:solidFill>
              <a:latin typeface="Palatino Linotype"/>
              <a:cs typeface="Palatino Linotype"/>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07785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1331"/>
    </mc:Choice>
    <mc:Fallback>
      <mp:transition xmlns:mp="http://schemas.microsoft.com/office/mac/powerpoint/2008/main" spd="slow" advTm="21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wipe(down)">
                                      <p:cBhvr>
                                        <p:cTn id="2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2865"/>
            <a:ext cx="8229600" cy="4525963"/>
          </a:xfrm>
        </p:spPr>
        <p:txBody>
          <a:bodyPr>
            <a:noAutofit/>
          </a:bodyPr>
          <a:lstStyle/>
          <a:p>
            <a:pPr marL="0" indent="0">
              <a:buNone/>
            </a:pPr>
            <a:r>
              <a:rPr lang="en-US" dirty="0" err="1" smtClean="0">
                <a:solidFill>
                  <a:schemeClr val="tx1">
                    <a:lumMod val="85000"/>
                    <a:lumOff val="15000"/>
                  </a:schemeClr>
                </a:solidFill>
                <a:latin typeface="Palatino Linotype"/>
                <a:cs typeface="Palatino Linotype"/>
              </a:rPr>
              <a:t>PSINet</a:t>
            </a:r>
            <a:r>
              <a:rPr lang="en-US" dirty="0" smtClean="0">
                <a:solidFill>
                  <a:schemeClr val="tx1">
                    <a:lumMod val="85000"/>
                    <a:lumOff val="15000"/>
                  </a:schemeClr>
                </a:solidFill>
                <a:latin typeface="Palatino Linotype"/>
                <a:cs typeface="Palatino Linotype"/>
              </a:rPr>
              <a:t> inherited the primary DNS for .</a:t>
            </a:r>
            <a:r>
              <a:rPr lang="en-US" dirty="0" err="1" smtClean="0">
                <a:solidFill>
                  <a:schemeClr val="tx1">
                    <a:lumMod val="85000"/>
                    <a:lumOff val="15000"/>
                  </a:schemeClr>
                </a:solidFill>
                <a:latin typeface="Palatino Linotype"/>
                <a:cs typeface="Palatino Linotype"/>
              </a:rPr>
              <a:t>co.uk</a:t>
            </a:r>
            <a:endParaRPr lang="en-US" dirty="0" smtClean="0">
              <a:solidFill>
                <a:schemeClr val="tx1">
                  <a:lumMod val="85000"/>
                  <a:lumOff val="15000"/>
                </a:schemeClr>
              </a:solidFill>
              <a:latin typeface="Palatino Linotype"/>
              <a:cs typeface="Palatino Linotype"/>
            </a:endParaRPr>
          </a:p>
          <a:p>
            <a:endParaRPr lang="en-US" sz="2800" dirty="0" smtClean="0">
              <a:solidFill>
                <a:schemeClr val="tx1">
                  <a:lumMod val="85000"/>
                  <a:lumOff val="15000"/>
                </a:schemeClr>
              </a:solidFill>
              <a:latin typeface="Palatino Linotype"/>
              <a:cs typeface="Palatino Linotype"/>
            </a:endParaRP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It would have been very naughty to just add zones, so I’m sure we never did.</a:t>
            </a: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A lot of .</a:t>
            </a:r>
            <a:r>
              <a:rPr lang="en-US" sz="2400" dirty="0" err="1" smtClean="0">
                <a:solidFill>
                  <a:schemeClr val="tx1">
                    <a:lumMod val="85000"/>
                    <a:lumOff val="15000"/>
                  </a:schemeClr>
                </a:solidFill>
                <a:latin typeface="Palatino Linotype"/>
                <a:cs typeface="Palatino Linotype"/>
              </a:rPr>
              <a:t>co.uk</a:t>
            </a:r>
            <a:r>
              <a:rPr lang="en-US" sz="2400" dirty="0" smtClean="0">
                <a:solidFill>
                  <a:schemeClr val="tx1">
                    <a:lumMod val="85000"/>
                    <a:lumOff val="15000"/>
                  </a:schemeClr>
                </a:solidFill>
                <a:latin typeface="Palatino Linotype"/>
                <a:cs typeface="Palatino Linotype"/>
              </a:rPr>
              <a:t> domains were submitted to the naming committee the day before </a:t>
            </a:r>
            <a:r>
              <a:rPr lang="en-US" sz="2400" dirty="0" err="1" smtClean="0">
                <a:solidFill>
                  <a:schemeClr val="tx1">
                    <a:lumMod val="85000"/>
                    <a:lumOff val="15000"/>
                  </a:schemeClr>
                </a:solidFill>
                <a:latin typeface="Palatino Linotype"/>
                <a:cs typeface="Palatino Linotype"/>
              </a:rPr>
              <a:t>Nominet</a:t>
            </a:r>
            <a:r>
              <a:rPr lang="en-US" sz="2400" dirty="0" smtClean="0">
                <a:solidFill>
                  <a:schemeClr val="tx1">
                    <a:lumMod val="85000"/>
                    <a:lumOff val="15000"/>
                  </a:schemeClr>
                </a:solidFill>
                <a:latin typeface="Palatino Linotype"/>
                <a:cs typeface="Palatino Linotype"/>
              </a:rPr>
              <a:t> took over though.</a:t>
            </a:r>
          </a:p>
          <a:p>
            <a:pPr lvl="1">
              <a:buFont typeface="Arial" panose="020B0604020202020204" pitchFamily="34" charset="0"/>
              <a:buChar char="•"/>
            </a:pPr>
            <a:r>
              <a:rPr lang="en-US" sz="2400" dirty="0" smtClean="0">
                <a:solidFill>
                  <a:schemeClr val="tx1">
                    <a:lumMod val="85000"/>
                    <a:lumOff val="15000"/>
                  </a:schemeClr>
                </a:solidFill>
                <a:latin typeface="Palatino Linotype"/>
                <a:cs typeface="Palatino Linotype"/>
              </a:rPr>
              <a:t>Urgently requesting a reload of </a:t>
            </a:r>
            <a:r>
              <a:rPr lang="en-US" sz="2400" dirty="0" err="1" smtClean="0">
                <a:solidFill>
                  <a:schemeClr val="tx1">
                    <a:lumMod val="85000"/>
                    <a:lumOff val="15000"/>
                  </a:schemeClr>
                </a:solidFill>
                <a:latin typeface="Palatino Linotype"/>
                <a:cs typeface="Palatino Linotype"/>
              </a:rPr>
              <a:t>org.uk</a:t>
            </a:r>
            <a:r>
              <a:rPr lang="en-US" sz="2400" dirty="0" smtClean="0">
                <a:solidFill>
                  <a:schemeClr val="tx1">
                    <a:lumMod val="85000"/>
                    <a:lumOff val="15000"/>
                  </a:schemeClr>
                </a:solidFill>
                <a:latin typeface="Palatino Linotype"/>
                <a:cs typeface="Palatino Linotype"/>
              </a:rPr>
              <a:t> in the middle of the working day.</a:t>
            </a:r>
          </a:p>
          <a:p>
            <a:pPr lvl="1">
              <a:buFont typeface="Arial" panose="020B0604020202020204" pitchFamily="34" charset="0"/>
              <a:buChar char="•"/>
            </a:pPr>
            <a:endParaRPr lang="en-US" dirty="0" smtClean="0">
              <a:solidFill>
                <a:schemeClr val="tx1">
                  <a:lumMod val="85000"/>
                  <a:lumOff val="15000"/>
                </a:schemeClr>
              </a:solidFill>
              <a:latin typeface="Palatino Linotype"/>
              <a:cs typeface="Palatino Linotype"/>
            </a:endParaRPr>
          </a:p>
          <a:p>
            <a:pPr marL="0" indent="0">
              <a:buNone/>
            </a:pPr>
            <a:endParaRPr lang="en-US" dirty="0">
              <a:solidFill>
                <a:schemeClr val="tx1">
                  <a:lumMod val="85000"/>
                  <a:lumOff val="15000"/>
                </a:schemeClr>
              </a:solidFill>
              <a:latin typeface="Palatino Linotype"/>
              <a:cs typeface="Palatino Linotype"/>
            </a:endParaRPr>
          </a:p>
          <a:p>
            <a:pPr marL="0" indent="0">
              <a:buNone/>
            </a:pPr>
            <a:endParaRPr lang="en-US" dirty="0" smtClean="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DNS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99304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12877"/>
    </mc:Choice>
    <mc:Fallback>
      <mp:transition xmlns:mp="http://schemas.microsoft.com/office/mac/powerpoint/2008/main" spd="slow" advTm="11287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6101"/>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What a bandwidth and disk space hog that was/is/ever shall be.</a:t>
            </a:r>
          </a:p>
          <a:p>
            <a:pPr marL="0" indent="0">
              <a:buNone/>
            </a:pPr>
            <a:endParaRPr lang="en-US" dirty="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Customers would frequently demand a full feed on a 64k leased line and then complain bitterly about their (lack of) bandwidth.</a:t>
            </a:r>
          </a:p>
          <a:p>
            <a:pPr marL="0" indent="0">
              <a:buNone/>
            </a:pPr>
            <a:endParaRPr lang="en-US" dirty="0" smtClean="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Moving news servers raised blood pressure.</a:t>
            </a:r>
            <a:endParaRPr lang="en-US" dirty="0">
              <a:solidFill>
                <a:schemeClr val="tx1">
                  <a:lumMod val="85000"/>
                  <a:lumOff val="15000"/>
                </a:schemeClr>
              </a:solidFill>
              <a:latin typeface="Palatino Linotype"/>
              <a:cs typeface="Palatino Linotype"/>
            </a:endParaRPr>
          </a:p>
          <a:p>
            <a:pPr marL="0" indent="0">
              <a:buNone/>
            </a:pPr>
            <a:endParaRPr lang="en-US" dirty="0" smtClean="0">
              <a:solidFill>
                <a:schemeClr val="tx1">
                  <a:lumMod val="85000"/>
                  <a:lumOff val="15000"/>
                </a:schemeClr>
              </a:solidFill>
              <a:latin typeface="Palatino Linotype"/>
              <a:cs typeface="Palatino Linotype"/>
            </a:endParaRPr>
          </a:p>
          <a:p>
            <a:pPr marL="0" indent="0">
              <a:buNone/>
            </a:pPr>
            <a:endParaRPr lang="en-US" dirty="0">
              <a:solidFill>
                <a:schemeClr val="tx1">
                  <a:lumMod val="85000"/>
                  <a:lumOff val="15000"/>
                </a:schemeClr>
              </a:solidFill>
              <a:latin typeface="Palatino Linotype"/>
              <a:cs typeface="Palatino Linotype"/>
            </a:endParaRPr>
          </a:p>
          <a:p>
            <a:pPr marL="0" indent="0">
              <a:buNone/>
            </a:pPr>
            <a:endParaRPr lang="en-US" dirty="0" smtClean="0">
              <a:solidFill>
                <a:schemeClr val="tx1">
                  <a:lumMod val="85000"/>
                  <a:lumOff val="15000"/>
                </a:schemeClr>
              </a:solidFill>
              <a:latin typeface="Palatino Linotype"/>
              <a:cs typeface="Palatino Linotype"/>
            </a:endParaRP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Usenet News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26251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52415"/>
    </mc:Choice>
    <mc:Fallback>
      <mp:transition xmlns:mp="http://schemas.microsoft.com/office/mac/powerpoint/2008/main" spd="slow" advTm="52415"/>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7535"/>
            <a:ext cx="8229600" cy="4525963"/>
          </a:xfrm>
        </p:spPr>
        <p:txBody>
          <a:bodyPr>
            <a:noAutofit/>
          </a:bodyPr>
          <a:lstStyle/>
          <a:p>
            <a:pPr marL="0" indent="0">
              <a:buNone/>
            </a:pPr>
            <a:r>
              <a:rPr lang="en-US" dirty="0" smtClean="0">
                <a:solidFill>
                  <a:schemeClr val="tx1">
                    <a:lumMod val="85000"/>
                    <a:lumOff val="15000"/>
                  </a:schemeClr>
                </a:solidFill>
                <a:latin typeface="Palatino Linotype"/>
                <a:cs typeface="Palatino Linotype"/>
              </a:rPr>
              <a:t>Defaults then were not security conscious:</a:t>
            </a:r>
          </a:p>
          <a:p>
            <a:r>
              <a:rPr lang="en-US" sz="2400" dirty="0" smtClean="0">
                <a:solidFill>
                  <a:schemeClr val="tx1">
                    <a:lumMod val="85000"/>
                    <a:lumOff val="15000"/>
                  </a:schemeClr>
                </a:solidFill>
                <a:latin typeface="Palatino Linotype"/>
                <a:cs typeface="Palatino Linotype"/>
              </a:rPr>
              <a:t>SunOS 4 came with no shadow password file, </a:t>
            </a:r>
            <a:r>
              <a:rPr lang="en-US" sz="2400" dirty="0" err="1" smtClean="0">
                <a:solidFill>
                  <a:schemeClr val="tx1">
                    <a:lumMod val="85000"/>
                    <a:lumOff val="15000"/>
                  </a:schemeClr>
                </a:solidFill>
                <a:latin typeface="Palatino Linotype"/>
                <a:cs typeface="Palatino Linotype"/>
              </a:rPr>
              <a:t>rsh</a:t>
            </a:r>
            <a:r>
              <a:rPr lang="en-US" sz="2400" dirty="0" smtClean="0">
                <a:solidFill>
                  <a:schemeClr val="tx1">
                    <a:lumMod val="85000"/>
                    <a:lumOff val="15000"/>
                  </a:schemeClr>
                </a:solidFill>
                <a:latin typeface="Palatino Linotype"/>
                <a:cs typeface="Palatino Linotype"/>
              </a:rPr>
              <a:t> enabled and root’s </a:t>
            </a:r>
            <a:r>
              <a:rPr lang="en-US" sz="2400" dirty="0" err="1" smtClean="0">
                <a:solidFill>
                  <a:schemeClr val="tx1">
                    <a:lumMod val="85000"/>
                    <a:lumOff val="15000"/>
                  </a:schemeClr>
                </a:solidFill>
                <a:latin typeface="Palatino Linotype"/>
                <a:cs typeface="Palatino Linotype"/>
              </a:rPr>
              <a:t>rhosts</a:t>
            </a:r>
            <a:r>
              <a:rPr lang="en-US" sz="2400" dirty="0" smtClean="0">
                <a:solidFill>
                  <a:schemeClr val="tx1">
                    <a:lumMod val="85000"/>
                    <a:lumOff val="15000"/>
                  </a:schemeClr>
                </a:solidFill>
                <a:latin typeface="Palatino Linotype"/>
                <a:cs typeface="Palatino Linotype"/>
              </a:rPr>
              <a:t> file consisted of ‘++’.</a:t>
            </a:r>
          </a:p>
          <a:p>
            <a:r>
              <a:rPr lang="en-US" sz="2400" dirty="0" smtClean="0">
                <a:solidFill>
                  <a:schemeClr val="tx1">
                    <a:lumMod val="85000"/>
                    <a:lumOff val="15000"/>
                  </a:schemeClr>
                </a:solidFill>
                <a:latin typeface="Palatino Linotype"/>
                <a:cs typeface="Palatino Linotype"/>
              </a:rPr>
              <a:t>SSH still being written, telnet was the only option.</a:t>
            </a:r>
          </a:p>
          <a:p>
            <a:r>
              <a:rPr lang="en-US" sz="2400" dirty="0" smtClean="0">
                <a:solidFill>
                  <a:schemeClr val="tx1">
                    <a:lumMod val="85000"/>
                    <a:lumOff val="15000"/>
                  </a:schemeClr>
                </a:solidFill>
                <a:latin typeface="Palatino Linotype"/>
                <a:cs typeface="Palatino Linotype"/>
              </a:rPr>
              <a:t>TCP wrappers was the pinnacle of filtering.</a:t>
            </a:r>
          </a:p>
          <a:p>
            <a:r>
              <a:rPr lang="en-US" sz="2400" dirty="0" smtClean="0">
                <a:solidFill>
                  <a:schemeClr val="tx1">
                    <a:lumMod val="85000"/>
                    <a:lumOff val="15000"/>
                  </a:schemeClr>
                </a:solidFill>
                <a:latin typeface="Palatino Linotype"/>
                <a:cs typeface="Palatino Linotype"/>
              </a:rPr>
              <a:t>Router-interface ACLs were the only protection, slowed the router down no end, and they weren’t </a:t>
            </a:r>
            <a:r>
              <a:rPr lang="en-US" sz="2400" dirty="0" err="1" smtClean="0">
                <a:solidFill>
                  <a:schemeClr val="tx1">
                    <a:lumMod val="85000"/>
                    <a:lumOff val="15000"/>
                  </a:schemeClr>
                </a:solidFill>
                <a:latin typeface="Palatino Linotype"/>
                <a:cs typeface="Palatino Linotype"/>
              </a:rPr>
              <a:t>stateful</a:t>
            </a:r>
            <a:r>
              <a:rPr lang="en-US" sz="2400" dirty="0" smtClean="0">
                <a:solidFill>
                  <a:schemeClr val="tx1">
                    <a:lumMod val="85000"/>
                    <a:lumOff val="15000"/>
                  </a:schemeClr>
                </a:solidFill>
                <a:latin typeface="Palatino Linotype"/>
                <a:cs typeface="Palatino Linotype"/>
              </a:rPr>
              <a:t>.</a:t>
            </a:r>
          </a:p>
          <a:p>
            <a:pPr marL="0" indent="0">
              <a:buNone/>
            </a:pPr>
            <a:endParaRPr lang="en-US" sz="2400" dirty="0">
              <a:solidFill>
                <a:schemeClr val="tx1">
                  <a:lumMod val="85000"/>
                  <a:lumOff val="15000"/>
                </a:schemeClr>
              </a:solidFill>
              <a:latin typeface="Palatino Linotype"/>
              <a:cs typeface="Palatino Linotype"/>
            </a:endParaRPr>
          </a:p>
          <a:p>
            <a:pPr marL="0" indent="0">
              <a:buNone/>
            </a:pPr>
            <a:r>
              <a:rPr lang="en-US" dirty="0" smtClean="0">
                <a:solidFill>
                  <a:srgbClr val="FA7D00"/>
                </a:solidFill>
                <a:latin typeface="Palatino Linotype"/>
                <a:cs typeface="Palatino Linotype"/>
              </a:rPr>
              <a:t>Luckily, botnets hadn’t been invented yet!</a:t>
            </a:r>
            <a:endParaRPr lang="en-US" dirty="0">
              <a:solidFill>
                <a:srgbClr val="FA7D00"/>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Servers</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7982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1004"/>
    </mc:Choice>
    <mc:Fallback>
      <mp:transition xmlns:mp="http://schemas.microsoft.com/office/mac/powerpoint/2008/main" spd="slow" advTm="4100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7958"/>
            <a:ext cx="8229600" cy="4525963"/>
          </a:xfrm>
        </p:spPr>
        <p:txBody>
          <a:bodyPr>
            <a:noAutofit/>
          </a:bodyPr>
          <a:lstStyle/>
          <a:p>
            <a:pPr marL="0" indent="0">
              <a:buNone/>
            </a:pPr>
            <a:r>
              <a:rPr lang="en-US" sz="2800" dirty="0" smtClean="0">
                <a:solidFill>
                  <a:schemeClr val="tx1">
                    <a:lumMod val="85000"/>
                    <a:lumOff val="15000"/>
                  </a:schemeClr>
                </a:solidFill>
                <a:latin typeface="Palatino Linotype"/>
                <a:cs typeface="Palatino Linotype"/>
              </a:rPr>
              <a:t>Configuration stored in loosely-structured text files (no open source SQL yet).</a:t>
            </a:r>
          </a:p>
          <a:p>
            <a:pPr marL="0" indent="0">
              <a:buNone/>
            </a:pPr>
            <a:endParaRPr lang="en-US" sz="2800" dirty="0">
              <a:solidFill>
                <a:schemeClr val="tx1">
                  <a:lumMod val="85000"/>
                  <a:lumOff val="15000"/>
                </a:schemeClr>
              </a:solidFill>
              <a:latin typeface="Palatino Linotype"/>
              <a:cs typeface="Palatino Linotype"/>
            </a:endParaRPr>
          </a:p>
          <a:p>
            <a:pPr marL="0" indent="0">
              <a:buNone/>
            </a:pPr>
            <a:r>
              <a:rPr lang="en-US" sz="2800" dirty="0" smtClean="0">
                <a:solidFill>
                  <a:schemeClr val="tx1">
                    <a:lumMod val="85000"/>
                    <a:lumOff val="15000"/>
                  </a:schemeClr>
                </a:solidFill>
                <a:latin typeface="Palatino Linotype"/>
                <a:cs typeface="Palatino Linotype"/>
              </a:rPr>
              <a:t>Mixture of </a:t>
            </a:r>
            <a:r>
              <a:rPr lang="en-US" sz="2800" dirty="0" err="1" smtClean="0">
                <a:solidFill>
                  <a:schemeClr val="tx1">
                    <a:lumMod val="85000"/>
                    <a:lumOff val="15000"/>
                  </a:schemeClr>
                </a:solidFill>
                <a:latin typeface="Palatino Linotype"/>
                <a:cs typeface="Palatino Linotype"/>
              </a:rPr>
              <a:t>sed</a:t>
            </a:r>
            <a:r>
              <a:rPr lang="en-US" sz="2800" dirty="0" smtClean="0">
                <a:solidFill>
                  <a:schemeClr val="tx1">
                    <a:lumMod val="85000"/>
                    <a:lumOff val="15000"/>
                  </a:schemeClr>
                </a:solidFill>
                <a:latin typeface="Palatino Linotype"/>
                <a:cs typeface="Palatino Linotype"/>
              </a:rPr>
              <a:t>, </a:t>
            </a:r>
            <a:r>
              <a:rPr lang="en-US" sz="2800" dirty="0" err="1" smtClean="0">
                <a:solidFill>
                  <a:schemeClr val="tx1">
                    <a:lumMod val="85000"/>
                    <a:lumOff val="15000"/>
                  </a:schemeClr>
                </a:solidFill>
                <a:latin typeface="Palatino Linotype"/>
                <a:cs typeface="Palatino Linotype"/>
              </a:rPr>
              <a:t>awk</a:t>
            </a:r>
            <a:r>
              <a:rPr lang="en-US" sz="2800" dirty="0" smtClean="0">
                <a:solidFill>
                  <a:schemeClr val="tx1">
                    <a:lumMod val="85000"/>
                    <a:lumOff val="15000"/>
                  </a:schemeClr>
                </a:solidFill>
                <a:latin typeface="Palatino Linotype"/>
                <a:cs typeface="Palatino Linotype"/>
              </a:rPr>
              <a:t>, </a:t>
            </a:r>
            <a:r>
              <a:rPr lang="en-US" sz="2800" dirty="0" err="1" smtClean="0">
                <a:solidFill>
                  <a:schemeClr val="tx1">
                    <a:lumMod val="85000"/>
                    <a:lumOff val="15000"/>
                  </a:schemeClr>
                </a:solidFill>
                <a:latin typeface="Palatino Linotype"/>
                <a:cs typeface="Palatino Linotype"/>
              </a:rPr>
              <a:t>perl</a:t>
            </a:r>
            <a:r>
              <a:rPr lang="en-US" sz="2800" dirty="0" smtClean="0">
                <a:solidFill>
                  <a:schemeClr val="tx1">
                    <a:lumMod val="85000"/>
                    <a:lumOff val="15000"/>
                  </a:schemeClr>
                </a:solidFill>
                <a:latin typeface="Palatino Linotype"/>
                <a:cs typeface="Palatino Linotype"/>
              </a:rPr>
              <a:t> created DNS </a:t>
            </a:r>
            <a:r>
              <a:rPr lang="en-US" sz="2800" dirty="0" err="1" smtClean="0">
                <a:solidFill>
                  <a:schemeClr val="tx1">
                    <a:lumMod val="85000"/>
                    <a:lumOff val="15000"/>
                  </a:schemeClr>
                </a:solidFill>
                <a:latin typeface="Palatino Linotype"/>
                <a:cs typeface="Palatino Linotype"/>
              </a:rPr>
              <a:t>zonefiles</a:t>
            </a:r>
            <a:r>
              <a:rPr lang="en-US" sz="2800" dirty="0" smtClean="0">
                <a:solidFill>
                  <a:schemeClr val="tx1">
                    <a:lumMod val="85000"/>
                    <a:lumOff val="15000"/>
                  </a:schemeClr>
                </a:solidFill>
                <a:latin typeface="Palatino Linotype"/>
                <a:cs typeface="Palatino Linotype"/>
              </a:rPr>
              <a:t>, mail server configurations and RADIUS entries; and ticketing was CLI-based written in </a:t>
            </a:r>
            <a:r>
              <a:rPr lang="en-US" sz="2800" dirty="0" err="1" smtClean="0">
                <a:solidFill>
                  <a:schemeClr val="tx1">
                    <a:lumMod val="85000"/>
                    <a:lumOff val="15000"/>
                  </a:schemeClr>
                </a:solidFill>
                <a:latin typeface="Palatino Linotype"/>
                <a:cs typeface="Palatino Linotype"/>
              </a:rPr>
              <a:t>awk</a:t>
            </a:r>
            <a:r>
              <a:rPr lang="en-US" sz="2800" dirty="0" smtClean="0">
                <a:solidFill>
                  <a:schemeClr val="tx1">
                    <a:lumMod val="85000"/>
                    <a:lumOff val="15000"/>
                  </a:schemeClr>
                </a:solidFill>
                <a:latin typeface="Palatino Linotype"/>
                <a:cs typeface="Palatino Linotype"/>
              </a:rPr>
              <a:t>.</a:t>
            </a:r>
          </a:p>
          <a:p>
            <a:pPr marL="0" indent="0">
              <a:buNone/>
            </a:pPr>
            <a:endParaRPr lang="en-US" sz="2800" dirty="0">
              <a:solidFill>
                <a:schemeClr val="tx1">
                  <a:lumMod val="85000"/>
                  <a:lumOff val="15000"/>
                </a:schemeClr>
              </a:solidFill>
              <a:latin typeface="Palatino Linotype"/>
              <a:cs typeface="Palatino Linotype"/>
            </a:endParaRPr>
          </a:p>
          <a:p>
            <a:pPr marL="0" indent="0">
              <a:buNone/>
            </a:pPr>
            <a:r>
              <a:rPr lang="en-US" sz="2800" dirty="0" smtClean="0">
                <a:solidFill>
                  <a:schemeClr val="tx1">
                    <a:lumMod val="85000"/>
                    <a:lumOff val="15000"/>
                  </a:schemeClr>
                </a:solidFill>
                <a:latin typeface="Palatino Linotype"/>
                <a:cs typeface="Palatino Linotype"/>
              </a:rPr>
              <a:t>UUCP was used to distribute to service machines for a long time (eventually replaced with SSH). </a:t>
            </a:r>
          </a:p>
          <a:p>
            <a:pPr marL="0" indent="0">
              <a:buNone/>
            </a:pPr>
            <a:endParaRPr lang="en-US" sz="2400" dirty="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Automation</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26573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1330"/>
    </mc:Choice>
    <mc:Fallback>
      <mp:transition xmlns:mp="http://schemas.microsoft.com/office/mac/powerpoint/2008/main" spd="slow" advTm="4133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7832"/>
            <a:ext cx="8229600" cy="1451229"/>
          </a:xfrm>
        </p:spPr>
        <p:txBody>
          <a:bodyPr>
            <a:noAutofit/>
          </a:bodyPr>
          <a:lstStyle/>
          <a:p>
            <a:pPr marL="0" indent="0">
              <a:buNone/>
            </a:pPr>
            <a:r>
              <a:rPr lang="en-US" sz="2400" dirty="0" smtClean="0">
                <a:solidFill>
                  <a:schemeClr val="tx1">
                    <a:lumMod val="85000"/>
                    <a:lumOff val="15000"/>
                  </a:schemeClr>
                </a:solidFill>
                <a:latin typeface="Palatino Linotype"/>
                <a:cs typeface="Palatino Linotype"/>
              </a:rPr>
              <a:t>Early one morning the </a:t>
            </a:r>
            <a:r>
              <a:rPr lang="en-US" sz="2400" dirty="0" err="1" smtClean="0">
                <a:solidFill>
                  <a:schemeClr val="tx1">
                    <a:lumMod val="85000"/>
                    <a:lumOff val="15000"/>
                  </a:schemeClr>
                </a:solidFill>
                <a:latin typeface="Palatino Linotype"/>
                <a:cs typeface="Palatino Linotype"/>
              </a:rPr>
              <a:t>Letchworth</a:t>
            </a:r>
            <a:r>
              <a:rPr lang="en-US" sz="2400" dirty="0" smtClean="0">
                <a:solidFill>
                  <a:schemeClr val="tx1">
                    <a:lumMod val="85000"/>
                    <a:lumOff val="15000"/>
                  </a:schemeClr>
                </a:solidFill>
                <a:latin typeface="Palatino Linotype"/>
                <a:cs typeface="Palatino Linotype"/>
              </a:rPr>
              <a:t> </a:t>
            </a:r>
            <a:r>
              <a:rPr lang="en-US" sz="2400" dirty="0" err="1" smtClean="0">
                <a:solidFill>
                  <a:schemeClr val="tx1">
                    <a:lumMod val="85000"/>
                    <a:lumOff val="15000"/>
                  </a:schemeClr>
                </a:solidFill>
                <a:latin typeface="Palatino Linotype"/>
                <a:cs typeface="Palatino Linotype"/>
              </a:rPr>
              <a:t>PoP</a:t>
            </a:r>
            <a:r>
              <a:rPr lang="en-US" sz="2400" dirty="0" smtClean="0">
                <a:solidFill>
                  <a:schemeClr val="tx1">
                    <a:lumMod val="85000"/>
                    <a:lumOff val="15000"/>
                  </a:schemeClr>
                </a:solidFill>
                <a:latin typeface="Palatino Linotype"/>
                <a:cs typeface="Palatino Linotype"/>
              </a:rPr>
              <a:t> went down.</a:t>
            </a:r>
          </a:p>
          <a:p>
            <a:pPr marL="0" indent="0">
              <a:buNone/>
            </a:pPr>
            <a:r>
              <a:rPr lang="en-US" sz="2400" dirty="0" smtClean="0">
                <a:solidFill>
                  <a:schemeClr val="tx1">
                    <a:lumMod val="85000"/>
                    <a:lumOff val="15000"/>
                  </a:schemeClr>
                </a:solidFill>
                <a:latin typeface="Palatino Linotype"/>
                <a:cs typeface="Palatino Linotype"/>
              </a:rPr>
              <a:t>We called them to discover that it had been stolen in a burglary overnight.</a:t>
            </a:r>
            <a:endParaRPr lang="en-US" sz="2400" dirty="0">
              <a:solidFill>
                <a:schemeClr val="tx1">
                  <a:lumMod val="85000"/>
                  <a:lumOff val="15000"/>
                </a:schemeClr>
              </a:solidFill>
              <a:latin typeface="Palatino Linotype"/>
              <a:cs typeface="Palatino Linotype"/>
            </a:endParaRP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Outages</a:t>
              </a:r>
            </a:p>
          </p:txBody>
        </p:sp>
      </p:grpSp>
      <p:sp>
        <p:nvSpPr>
          <p:cNvPr id="15" name="Content Placeholder 2"/>
          <p:cNvSpPr txBox="1">
            <a:spLocks/>
          </p:cNvSpPr>
          <p:nvPr/>
        </p:nvSpPr>
        <p:spPr>
          <a:xfrm>
            <a:off x="457200" y="2845033"/>
            <a:ext cx="8229600" cy="137473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tx1">
                    <a:lumMod val="85000"/>
                    <a:lumOff val="15000"/>
                  </a:schemeClr>
                </a:solidFill>
                <a:latin typeface="Palatino Linotype"/>
                <a:cs typeface="Palatino Linotype"/>
              </a:rPr>
              <a:t>We’d had a number of power cuts, so at great expense part of the loading bay was set aside for a generator and this was duly installed.</a:t>
            </a:r>
            <a:endParaRPr lang="en-US" sz="2400" dirty="0">
              <a:solidFill>
                <a:schemeClr val="tx1">
                  <a:lumMod val="85000"/>
                  <a:lumOff val="15000"/>
                </a:schemeClr>
              </a:solidFill>
              <a:latin typeface="Palatino Linotype"/>
              <a:cs typeface="Palatino Linotype"/>
            </a:endParaRPr>
          </a:p>
        </p:txBody>
      </p:sp>
      <p:sp>
        <p:nvSpPr>
          <p:cNvPr id="16" name="Content Placeholder 2"/>
          <p:cNvSpPr txBox="1">
            <a:spLocks/>
          </p:cNvSpPr>
          <p:nvPr/>
        </p:nvSpPr>
        <p:spPr>
          <a:xfrm>
            <a:off x="457200" y="4463860"/>
            <a:ext cx="8229600" cy="5778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tx1">
                    <a:lumMod val="85000"/>
                    <a:lumOff val="15000"/>
                  </a:schemeClr>
                </a:solidFill>
                <a:latin typeface="Palatino Linotype"/>
                <a:cs typeface="Palatino Linotype"/>
              </a:rPr>
              <a:t>The next time the power failed, the </a:t>
            </a:r>
            <a:r>
              <a:rPr lang="en-US" sz="2400" dirty="0" err="1" smtClean="0">
                <a:solidFill>
                  <a:schemeClr val="tx1">
                    <a:lumMod val="85000"/>
                    <a:lumOff val="15000"/>
                  </a:schemeClr>
                </a:solidFill>
                <a:latin typeface="Palatino Linotype"/>
                <a:cs typeface="Palatino Linotype"/>
              </a:rPr>
              <a:t>PoP</a:t>
            </a:r>
            <a:r>
              <a:rPr lang="en-US" sz="2400" dirty="0" smtClean="0">
                <a:solidFill>
                  <a:schemeClr val="tx1">
                    <a:lumMod val="85000"/>
                    <a:lumOff val="15000"/>
                  </a:schemeClr>
                </a:solidFill>
                <a:latin typeface="Palatino Linotype"/>
                <a:cs typeface="Palatino Linotype"/>
              </a:rPr>
              <a:t> UPS blew up.</a:t>
            </a:r>
            <a:endParaRPr lang="en-US" sz="2400" dirty="0">
              <a:solidFill>
                <a:schemeClr val="tx1">
                  <a:lumMod val="85000"/>
                  <a:lumOff val="15000"/>
                </a:schemeClr>
              </a:solidFill>
              <a:latin typeface="Palatino Linotype"/>
              <a:cs typeface="Palatino Linotype"/>
            </a:endParaRPr>
          </a:p>
        </p:txBody>
      </p:sp>
      <p:sp>
        <p:nvSpPr>
          <p:cNvPr id="17" name="Content Placeholder 2"/>
          <p:cNvSpPr txBox="1">
            <a:spLocks/>
          </p:cNvSpPr>
          <p:nvPr/>
        </p:nvSpPr>
        <p:spPr>
          <a:xfrm>
            <a:off x="457200" y="5232666"/>
            <a:ext cx="8229600" cy="6059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chemeClr val="tx1">
                    <a:lumMod val="85000"/>
                    <a:lumOff val="15000"/>
                  </a:schemeClr>
                </a:solidFill>
                <a:latin typeface="Palatino Linotype"/>
                <a:cs typeface="Palatino Linotype"/>
              </a:rPr>
              <a:t>After that, the utility power was rock solid!</a:t>
            </a:r>
          </a:p>
          <a:p>
            <a:pPr marL="0" indent="0">
              <a:buFont typeface="Arial"/>
              <a:buNone/>
            </a:pPr>
            <a:endParaRPr lang="en-US" sz="2400" dirty="0">
              <a:solidFill>
                <a:schemeClr val="tx1">
                  <a:lumMod val="85000"/>
                  <a:lumOff val="15000"/>
                </a:schemeClr>
              </a:solidFill>
              <a:latin typeface="Palatino Linotype"/>
              <a:cs typeface="Palatino Linotype"/>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19160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72925"/>
    </mc:Choice>
    <mc:Fallback>
      <mp:transition xmlns:mp="http://schemas.microsoft.com/office/mac/powerpoint/2008/main" spd="slow" advTm="72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0" y="2575214"/>
            <a:ext cx="4104037" cy="3010378"/>
          </a:xfrm>
          <a:prstGeom prst="rect">
            <a:avLst/>
          </a:prstGeom>
        </p:spPr>
      </p:pic>
      <p:sp>
        <p:nvSpPr>
          <p:cNvPr id="3" name="Content Placeholder 2"/>
          <p:cNvSpPr>
            <a:spLocks noGrp="1"/>
          </p:cNvSpPr>
          <p:nvPr>
            <p:ph idx="1"/>
          </p:nvPr>
        </p:nvSpPr>
        <p:spPr>
          <a:xfrm>
            <a:off x="457200" y="1195737"/>
            <a:ext cx="8179542" cy="1349071"/>
          </a:xfrm>
        </p:spPr>
        <p:txBody>
          <a:bodyPr>
            <a:noAutofit/>
          </a:bodyPr>
          <a:lstStyle/>
          <a:p>
            <a:pPr marL="0" indent="0">
              <a:buNone/>
            </a:pPr>
            <a:r>
              <a:rPr lang="en-US" sz="2400" dirty="0">
                <a:solidFill>
                  <a:schemeClr val="tx1">
                    <a:lumMod val="85000"/>
                    <a:lumOff val="15000"/>
                  </a:schemeClr>
                </a:solidFill>
                <a:latin typeface="Palatino Linotype"/>
                <a:cs typeface="Palatino Linotype"/>
              </a:rPr>
              <a:t>Unfortunately E-mail addressing wasn’t exactly standard in the 1990s.  We had: UUCP, X.400, JANET and Internet addresses all trying to communicate with each other</a:t>
            </a:r>
            <a:r>
              <a:rPr lang="en-US" sz="2400" dirty="0" smtClean="0">
                <a:solidFill>
                  <a:schemeClr val="tx1">
                    <a:lumMod val="85000"/>
                    <a:lumOff val="15000"/>
                  </a:schemeClr>
                </a:solidFill>
                <a:latin typeface="Palatino Linotype"/>
                <a:cs typeface="Palatino Linotype"/>
              </a:rPr>
              <a:t>.</a:t>
            </a:r>
            <a:endParaRPr lang="en-US" sz="2400" dirty="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The </a:t>
              </a:r>
              <a:r>
                <a:rPr lang="en-US" sz="3600" b="1" i="1" dirty="0" smtClean="0">
                  <a:solidFill>
                    <a:schemeClr val="bg1"/>
                  </a:solidFill>
                  <a:latin typeface="Palatino Linotype"/>
                  <a:ea typeface="+mn-ea"/>
                  <a:cs typeface="Palatino Linotype"/>
                </a:rPr>
                <a:t>Magic </a:t>
              </a:r>
              <a:r>
                <a:rPr lang="en-US" sz="3600" b="1" i="1" dirty="0">
                  <a:solidFill>
                    <a:schemeClr val="bg1"/>
                  </a:solidFill>
                  <a:latin typeface="Palatino Linotype"/>
                  <a:ea typeface="+mn-ea"/>
                  <a:cs typeface="Palatino Linotype"/>
                </a:rPr>
                <a:t>of </a:t>
              </a:r>
              <a:r>
                <a:rPr lang="en-US" sz="3600" b="1" i="1" dirty="0" err="1">
                  <a:solidFill>
                    <a:schemeClr val="bg1"/>
                  </a:solidFill>
                  <a:latin typeface="Palatino Linotype"/>
                  <a:ea typeface="+mn-ea"/>
                  <a:cs typeface="Palatino Linotype"/>
                </a:rPr>
                <a:t>mhs</a:t>
              </a:r>
              <a:r>
                <a:rPr lang="en-US" sz="3600" b="1" i="1" dirty="0">
                  <a:solidFill>
                    <a:schemeClr val="bg1"/>
                  </a:solidFill>
                  <a:latin typeface="Palatino Linotype"/>
                  <a:ea typeface="+mn-ea"/>
                  <a:cs typeface="Palatino Linotype"/>
                </a:rPr>
                <a:t>-relay</a:t>
              </a:r>
            </a:p>
          </p:txBody>
        </p:sp>
      </p:grpSp>
      <p:sp>
        <p:nvSpPr>
          <p:cNvPr id="16" name="Content Placeholder 2"/>
          <p:cNvSpPr txBox="1">
            <a:spLocks/>
          </p:cNvSpPr>
          <p:nvPr/>
        </p:nvSpPr>
        <p:spPr>
          <a:xfrm>
            <a:off x="491216" y="2602864"/>
            <a:ext cx="5498422"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FA7D00"/>
                </a:solidFill>
                <a:latin typeface="Palatino Linotype"/>
                <a:cs typeface="Palatino Linotype"/>
              </a:rPr>
              <a:t>The solution: </a:t>
            </a:r>
            <a:r>
              <a:rPr lang="en-US" sz="2400" dirty="0" smtClean="0">
                <a:solidFill>
                  <a:schemeClr val="tx1">
                    <a:lumMod val="85000"/>
                    <a:lumOff val="15000"/>
                  </a:schemeClr>
                </a:solidFill>
                <a:latin typeface="Palatino Linotype"/>
                <a:cs typeface="Palatino Linotype"/>
              </a:rPr>
              <a:t>stick “@mhs-relay.ac.uk” on the end and 99% of the time, it would sort it out for you.</a:t>
            </a:r>
          </a:p>
          <a:p>
            <a:pPr marL="0" indent="0">
              <a:buFont typeface="Arial"/>
              <a:buNone/>
            </a:pPr>
            <a:endParaRPr lang="en-US" sz="2400" dirty="0" smtClean="0">
              <a:solidFill>
                <a:schemeClr val="tx1">
                  <a:lumMod val="85000"/>
                  <a:lumOff val="15000"/>
                </a:schemeClr>
              </a:solidFill>
              <a:latin typeface="Palatino Linotype"/>
              <a:cs typeface="Palatino Linotype"/>
            </a:endParaRPr>
          </a:p>
          <a:p>
            <a:pPr marL="0" indent="0">
              <a:buFont typeface="Arial"/>
              <a:buNone/>
            </a:pPr>
            <a:r>
              <a:rPr lang="en-US" sz="2400" dirty="0" smtClean="0">
                <a:solidFill>
                  <a:schemeClr val="tx1">
                    <a:lumMod val="85000"/>
                    <a:lumOff val="15000"/>
                  </a:schemeClr>
                </a:solidFill>
                <a:latin typeface="Palatino Linotype"/>
                <a:cs typeface="Palatino Linotype"/>
              </a:rPr>
              <a:t>On the rare occasions it didn’t, </a:t>
            </a:r>
            <a:br>
              <a:rPr lang="en-US" sz="2400" dirty="0" smtClean="0">
                <a:solidFill>
                  <a:schemeClr val="tx1">
                    <a:lumMod val="85000"/>
                    <a:lumOff val="15000"/>
                  </a:schemeClr>
                </a:solidFill>
                <a:latin typeface="Palatino Linotype"/>
                <a:cs typeface="Palatino Linotype"/>
              </a:rPr>
            </a:br>
            <a:r>
              <a:rPr lang="en-US" sz="2400" dirty="0" smtClean="0">
                <a:solidFill>
                  <a:schemeClr val="tx1">
                    <a:lumMod val="85000"/>
                    <a:lumOff val="15000"/>
                  </a:schemeClr>
                </a:solidFill>
                <a:latin typeface="Palatino Linotype"/>
                <a:cs typeface="Palatino Linotype"/>
              </a:rPr>
              <a:t>the resulting bounce message was normally breathtaking.</a:t>
            </a:r>
          </a:p>
          <a:p>
            <a:pPr marL="0" indent="0">
              <a:buFont typeface="Arial"/>
              <a:buNone/>
            </a:pPr>
            <a:endParaRPr lang="en-US" sz="2400" dirty="0">
              <a:solidFill>
                <a:schemeClr val="tx1">
                  <a:lumMod val="85000"/>
                  <a:lumOff val="15000"/>
                </a:schemeClr>
              </a:solidFill>
              <a:latin typeface="Palatino Linotype"/>
              <a:cs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03395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0794"/>
    </mc:Choice>
    <mc:Fallback>
      <mp:transition xmlns:mp="http://schemas.microsoft.com/office/mac/powerpoint/2008/main" spd="slow" advTm="3079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4787"/>
            <a:ext cx="8229600" cy="4525963"/>
          </a:xfrm>
        </p:spPr>
        <p:txBody>
          <a:bodyPr>
            <a:noAutofit/>
          </a:bodyPr>
          <a:lstStyle/>
          <a:p>
            <a:pPr marL="0" indent="0">
              <a:buNone/>
            </a:pPr>
            <a:r>
              <a:rPr lang="en-US" sz="2400" dirty="0" smtClean="0">
                <a:solidFill>
                  <a:schemeClr val="tx1">
                    <a:lumMod val="85000"/>
                    <a:lumOff val="15000"/>
                  </a:schemeClr>
                </a:solidFill>
                <a:latin typeface="Palatino Linotype"/>
                <a:cs typeface="Palatino Linotype"/>
              </a:rPr>
              <a:t>I wasn’t the only one using </a:t>
            </a:r>
            <a:r>
              <a:rPr lang="en-US" sz="2400" dirty="0" err="1" smtClean="0">
                <a:solidFill>
                  <a:schemeClr val="tx1">
                    <a:lumMod val="85000"/>
                    <a:lumOff val="15000"/>
                  </a:schemeClr>
                </a:solidFill>
                <a:latin typeface="Palatino Linotype"/>
                <a:cs typeface="Palatino Linotype"/>
              </a:rPr>
              <a:t>Mustelidae</a:t>
            </a:r>
            <a:r>
              <a:rPr lang="en-US" sz="2400" dirty="0" smtClean="0">
                <a:solidFill>
                  <a:schemeClr val="tx1">
                    <a:lumMod val="85000"/>
                    <a:lumOff val="15000"/>
                  </a:schemeClr>
                </a:solidFill>
                <a:latin typeface="Palatino Linotype"/>
                <a:cs typeface="Palatino Linotype"/>
              </a:rPr>
              <a:t>-based placeholders:</a:t>
            </a:r>
            <a:endParaRPr lang="en-US" sz="2400" dirty="0">
              <a:solidFill>
                <a:schemeClr val="tx1">
                  <a:lumMod val="85000"/>
                  <a:lumOff val="15000"/>
                </a:schemeClr>
              </a:solidFill>
              <a:latin typeface="Palatino Linotype"/>
              <a:cs typeface="Palatino Linotype"/>
            </a:endParaRPr>
          </a:p>
          <a:p>
            <a:pPr marL="0" indent="0">
              <a:buNone/>
            </a:pPr>
            <a:endParaRPr lang="en-US" sz="1200" dirty="0" smtClean="0">
              <a:latin typeface="Courier New"/>
              <a:cs typeface="Courier New"/>
            </a:endParaRPr>
          </a:p>
          <a:p>
            <a:pPr marL="0" indent="0">
              <a:buNone/>
            </a:pPr>
            <a:r>
              <a:rPr lang="en-US" sz="1200" dirty="0" err="1" smtClean="0">
                <a:latin typeface="Courier New"/>
                <a:cs typeface="Courier New"/>
              </a:rPr>
              <a:t>cambridge#show</a:t>
            </a:r>
            <a:r>
              <a:rPr lang="en-US" sz="1200" dirty="0" smtClean="0">
                <a:latin typeface="Courier New"/>
                <a:cs typeface="Courier New"/>
              </a:rPr>
              <a:t> </a:t>
            </a:r>
            <a:r>
              <a:rPr lang="en-US" sz="1200" dirty="0" err="1" smtClean="0">
                <a:latin typeface="Courier New"/>
                <a:cs typeface="Courier New"/>
              </a:rPr>
              <a:t>conf</a:t>
            </a:r>
            <a:endParaRPr lang="en-US" sz="1200" dirty="0" smtClean="0">
              <a:latin typeface="Courier New"/>
              <a:cs typeface="Courier New"/>
            </a:endParaRPr>
          </a:p>
          <a:p>
            <a:pPr marL="0" indent="0">
              <a:buNone/>
            </a:pPr>
            <a:r>
              <a:rPr lang="en-US" sz="1200" dirty="0" smtClean="0">
                <a:latin typeface="Courier New"/>
                <a:cs typeface="Courier New"/>
              </a:rPr>
              <a:t>Using 18179 out of 130048 bytes</a:t>
            </a:r>
          </a:p>
          <a:p>
            <a:pPr marL="0" indent="0">
              <a:buNone/>
            </a:pPr>
            <a:r>
              <a:rPr lang="en-US" sz="1200" dirty="0" smtClean="0">
                <a:latin typeface="Courier New"/>
                <a:cs typeface="Courier New"/>
              </a:rPr>
              <a:t>...</a:t>
            </a:r>
          </a:p>
          <a:p>
            <a:pPr marL="0" indent="0">
              <a:buNone/>
            </a:pPr>
            <a:r>
              <a:rPr lang="en-US" sz="1200" dirty="0" smtClean="0">
                <a:latin typeface="Courier New"/>
                <a:cs typeface="Courier New"/>
              </a:rPr>
              <a:t>!</a:t>
            </a:r>
          </a:p>
          <a:p>
            <a:pPr marL="0" indent="0">
              <a:buNone/>
            </a:pPr>
            <a:r>
              <a:rPr lang="en-US" sz="1200" dirty="0" smtClean="0">
                <a:latin typeface="Courier New"/>
                <a:cs typeface="Courier New"/>
              </a:rPr>
              <a:t>interface Ethernet0/0</a:t>
            </a:r>
          </a:p>
          <a:p>
            <a:pPr marL="0" indent="0">
              <a:buNone/>
            </a:pPr>
            <a:r>
              <a:rPr lang="en-US" sz="1200" dirty="0" smtClean="0">
                <a:latin typeface="Courier New"/>
                <a:cs typeface="Courier New"/>
              </a:rPr>
              <a:t> description stoat</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194.193.150.1 255.255.255.0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154.32.105.1 255.255.255.0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154.32.106.1 255.255.255.0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193.112.253.1 255.255.255.0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194.223.203.1 255.255.255.0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154.32.111.1 255.255.255.0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195.152.104.1 255.255.255.0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154.32.109.25 255.255.255.252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154.32.110.5 255.255.255.252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154.32.49.1 255.255.255.0</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access-group 110 out </a:t>
            </a:r>
            <a:r>
              <a:rPr lang="en-US" sz="1200" dirty="0" err="1" smtClean="0">
                <a:latin typeface="Courier New"/>
                <a:cs typeface="Courier New"/>
              </a:rPr>
              <a:t>ip</a:t>
            </a:r>
            <a:r>
              <a:rPr lang="en-US" sz="1200" dirty="0" smtClean="0">
                <a:latin typeface="Courier New"/>
                <a:cs typeface="Courier New"/>
              </a:rPr>
              <a:t> route-cache </a:t>
            </a:r>
            <a:r>
              <a:rPr lang="en-US" sz="1200" dirty="0" err="1" smtClean="0">
                <a:latin typeface="Courier New"/>
                <a:cs typeface="Courier New"/>
              </a:rPr>
              <a:t>sse</a:t>
            </a:r>
            <a:endParaRPr lang="en-US" sz="1200" dirty="0" smtClean="0">
              <a:latin typeface="Courier New"/>
              <a:cs typeface="Courier New"/>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And Finally…</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59728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9121"/>
    </mc:Choice>
    <mc:Fallback>
      <mp:transition xmlns:mp="http://schemas.microsoft.com/office/mac/powerpoint/2008/main" spd="slow" advTm="912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5027" r="18715"/>
          <a:stretch/>
        </p:blipFill>
        <p:spPr>
          <a:xfrm>
            <a:off x="5514975" y="2029275"/>
            <a:ext cx="3629025" cy="4095753"/>
          </a:xfrm>
          <a:prstGeom prst="rect">
            <a:avLst/>
          </a:prstGeom>
        </p:spPr>
      </p:pic>
      <p:sp>
        <p:nvSpPr>
          <p:cNvPr id="3" name="Content Placeholder 2"/>
          <p:cNvSpPr>
            <a:spLocks noGrp="1"/>
          </p:cNvSpPr>
          <p:nvPr>
            <p:ph idx="1"/>
          </p:nvPr>
        </p:nvSpPr>
        <p:spPr>
          <a:xfrm>
            <a:off x="457200" y="1117832"/>
            <a:ext cx="8229600" cy="4525963"/>
          </a:xfrm>
        </p:spPr>
        <p:txBody>
          <a:bodyPr>
            <a:noAutofit/>
          </a:bodyPr>
          <a:lstStyle/>
          <a:p>
            <a:pPr marL="0" indent="0">
              <a:buNone/>
            </a:pPr>
            <a:r>
              <a:rPr lang="en-US" sz="2400" dirty="0" smtClean="0">
                <a:solidFill>
                  <a:schemeClr val="tx1">
                    <a:lumMod val="85000"/>
                    <a:lumOff val="15000"/>
                  </a:schemeClr>
                </a:solidFill>
                <a:latin typeface="Palatino Linotype"/>
                <a:cs typeface="Palatino Linotype"/>
              </a:rPr>
              <a:t>I wasn’t the only one using </a:t>
            </a:r>
            <a:r>
              <a:rPr lang="en-US" sz="2400" dirty="0" err="1" smtClean="0">
                <a:solidFill>
                  <a:schemeClr val="tx1">
                    <a:lumMod val="85000"/>
                    <a:lumOff val="15000"/>
                  </a:schemeClr>
                </a:solidFill>
                <a:latin typeface="Palatino Linotype"/>
                <a:cs typeface="Palatino Linotype"/>
              </a:rPr>
              <a:t>Mustelidae</a:t>
            </a:r>
            <a:r>
              <a:rPr lang="en-US" sz="2400" dirty="0" smtClean="0">
                <a:solidFill>
                  <a:schemeClr val="tx1">
                    <a:lumMod val="85000"/>
                    <a:lumOff val="15000"/>
                  </a:schemeClr>
                </a:solidFill>
                <a:latin typeface="Palatino Linotype"/>
                <a:cs typeface="Palatino Linotype"/>
              </a:rPr>
              <a:t>-based placeholders:</a:t>
            </a:r>
            <a:endParaRPr lang="en-US" sz="2400" dirty="0">
              <a:solidFill>
                <a:schemeClr val="tx1">
                  <a:lumMod val="85000"/>
                  <a:lumOff val="15000"/>
                </a:schemeClr>
              </a:solidFill>
              <a:latin typeface="Palatino Linotype"/>
              <a:cs typeface="Palatino Linotype"/>
            </a:endParaRPr>
          </a:p>
          <a:p>
            <a:pPr marL="0" indent="0">
              <a:buNone/>
            </a:pPr>
            <a:endParaRPr lang="en-US" sz="1200" dirty="0" smtClean="0">
              <a:latin typeface="Courier New"/>
              <a:cs typeface="Courier New"/>
            </a:endParaRPr>
          </a:p>
          <a:p>
            <a:pPr marL="0" indent="0">
              <a:buNone/>
            </a:pPr>
            <a:r>
              <a:rPr lang="en-US" sz="1200" dirty="0" err="1" smtClean="0">
                <a:latin typeface="Courier New"/>
                <a:cs typeface="Courier New"/>
              </a:rPr>
              <a:t>cambridge#show</a:t>
            </a:r>
            <a:r>
              <a:rPr lang="en-US" sz="1200" dirty="0" smtClean="0">
                <a:latin typeface="Courier New"/>
                <a:cs typeface="Courier New"/>
              </a:rPr>
              <a:t> </a:t>
            </a:r>
            <a:r>
              <a:rPr lang="en-US" sz="1200" dirty="0" err="1" smtClean="0">
                <a:latin typeface="Courier New"/>
                <a:cs typeface="Courier New"/>
              </a:rPr>
              <a:t>conf</a:t>
            </a:r>
            <a:endParaRPr lang="en-US" sz="1200" dirty="0" smtClean="0">
              <a:latin typeface="Courier New"/>
              <a:cs typeface="Courier New"/>
            </a:endParaRPr>
          </a:p>
          <a:p>
            <a:pPr marL="0" indent="0">
              <a:buNone/>
            </a:pPr>
            <a:r>
              <a:rPr lang="en-US" sz="1200" dirty="0" smtClean="0">
                <a:latin typeface="Courier New"/>
                <a:cs typeface="Courier New"/>
              </a:rPr>
              <a:t>Using 18179 out of 130048 bytes</a:t>
            </a:r>
          </a:p>
          <a:p>
            <a:pPr marL="0" indent="0">
              <a:buNone/>
            </a:pPr>
            <a:r>
              <a:rPr lang="en-US" sz="1200" dirty="0" smtClean="0">
                <a:latin typeface="Courier New"/>
                <a:cs typeface="Courier New"/>
              </a:rPr>
              <a:t>...</a:t>
            </a:r>
          </a:p>
          <a:p>
            <a:pPr marL="0" indent="0">
              <a:buNone/>
            </a:pPr>
            <a:r>
              <a:rPr lang="en-US" sz="1200" dirty="0" smtClean="0">
                <a:latin typeface="Courier New"/>
                <a:cs typeface="Courier New"/>
              </a:rPr>
              <a:t>!</a:t>
            </a:r>
          </a:p>
          <a:p>
            <a:pPr marL="0" indent="0">
              <a:buNone/>
            </a:pPr>
            <a:r>
              <a:rPr lang="en-US" sz="1200" dirty="0" smtClean="0">
                <a:latin typeface="Courier New"/>
                <a:cs typeface="Courier New"/>
              </a:rPr>
              <a:t>interface Ethernet0/0</a:t>
            </a:r>
          </a:p>
          <a:p>
            <a:pPr marL="0" indent="0">
              <a:buNone/>
            </a:pPr>
            <a:r>
              <a:rPr lang="en-US" sz="1200" b="1" dirty="0" smtClean="0">
                <a:solidFill>
                  <a:srgbClr val="FA7D00"/>
                </a:solidFill>
                <a:latin typeface="Courier New"/>
                <a:cs typeface="Courier New"/>
              </a:rPr>
              <a:t> description stoat</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194.193.150.1 255.255.255.0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154.32.105.1 255.255.255.0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154.32.106.1 255.255.255.0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193.112.253.1 255.255.255.0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194.223.203.1 255.255.255.0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154.32.111.1 255.255.255.0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195.152.104.1 255.255.255.0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154.32.109.25 255.255.255.252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154.32.110.5 255.255.255.252 secondary</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address 154.32.49.1 255.255.255.0</a:t>
            </a:r>
          </a:p>
          <a:p>
            <a:pPr marL="0" indent="0">
              <a:buNone/>
            </a:pPr>
            <a:r>
              <a:rPr lang="en-US" sz="1200" dirty="0" smtClean="0">
                <a:latin typeface="Courier New"/>
                <a:cs typeface="Courier New"/>
              </a:rPr>
              <a:t> </a:t>
            </a:r>
            <a:r>
              <a:rPr lang="en-US" sz="1200" dirty="0" err="1" smtClean="0">
                <a:latin typeface="Courier New"/>
                <a:cs typeface="Courier New"/>
              </a:rPr>
              <a:t>ip</a:t>
            </a:r>
            <a:r>
              <a:rPr lang="en-US" sz="1200" dirty="0" smtClean="0">
                <a:latin typeface="Courier New"/>
                <a:cs typeface="Courier New"/>
              </a:rPr>
              <a:t> access-group 110 out </a:t>
            </a:r>
            <a:r>
              <a:rPr lang="en-US" sz="1200" dirty="0" err="1" smtClean="0">
                <a:latin typeface="Courier New"/>
                <a:cs typeface="Courier New"/>
              </a:rPr>
              <a:t>ip</a:t>
            </a:r>
            <a:r>
              <a:rPr lang="en-US" sz="1200" dirty="0" smtClean="0">
                <a:latin typeface="Courier New"/>
                <a:cs typeface="Courier New"/>
              </a:rPr>
              <a:t> route-cache </a:t>
            </a:r>
            <a:r>
              <a:rPr lang="en-US" sz="1200" dirty="0" err="1" smtClean="0">
                <a:latin typeface="Courier New"/>
                <a:cs typeface="Courier New"/>
              </a:rPr>
              <a:t>sse</a:t>
            </a:r>
            <a:endParaRPr lang="en-US" sz="1200" dirty="0" smtClean="0">
              <a:latin typeface="Courier New"/>
              <a:cs typeface="Courier New"/>
            </a:endParaRPr>
          </a:p>
        </p:txBody>
      </p:sp>
      <p:grpSp>
        <p:nvGrpSpPr>
          <p:cNvPr id="6" name="Group 5"/>
          <p:cNvGrpSpPr/>
          <p:nvPr/>
        </p:nvGrpSpPr>
        <p:grpSpPr>
          <a:xfrm>
            <a:off x="0" y="-9687"/>
            <a:ext cx="9144000" cy="6867686"/>
            <a:chOff x="0" y="-9687"/>
            <a:chExt cx="9144000" cy="6867686"/>
          </a:xfrm>
        </p:grpSpPr>
        <p:sp>
          <p:nvSpPr>
            <p:cNvPr id="7" name="Rectangle 6"/>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1" name="Group 10"/>
            <p:cNvGrpSpPr/>
            <p:nvPr/>
          </p:nvGrpSpPr>
          <p:grpSpPr>
            <a:xfrm>
              <a:off x="276224" y="6303739"/>
              <a:ext cx="257175" cy="279471"/>
              <a:chOff x="342900" y="93096"/>
              <a:chExt cx="257175" cy="279471"/>
            </a:xfrm>
          </p:grpSpPr>
          <p:sp>
            <p:nvSpPr>
              <p:cNvPr id="14" name="Rectangle 13"/>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5" name="Rectangle 14"/>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2"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3"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And Finally…</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350765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3609"/>
    </mc:Choice>
    <mc:Fallback>
      <mp:transition xmlns:mp="http://schemas.microsoft.com/office/mac/powerpoint/2008/main" spd="slow" advTm="1360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9420"/>
          <a:stretch/>
        </p:blipFill>
        <p:spPr>
          <a:xfrm>
            <a:off x="-15876" y="2841688"/>
            <a:ext cx="3093054" cy="3414713"/>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1825"/>
          <a:stretch/>
        </p:blipFill>
        <p:spPr>
          <a:xfrm>
            <a:off x="4624128" y="416087"/>
            <a:ext cx="4503770" cy="5761069"/>
          </a:xfrm>
          <a:prstGeom prst="rect">
            <a:avLst/>
          </a:prstGeom>
        </p:spPr>
      </p:pic>
      <p:sp>
        <p:nvSpPr>
          <p:cNvPr id="3" name="Content Placeholder 2"/>
          <p:cNvSpPr>
            <a:spLocks noGrp="1"/>
          </p:cNvSpPr>
          <p:nvPr>
            <p:ph idx="1"/>
          </p:nvPr>
        </p:nvSpPr>
        <p:spPr>
          <a:xfrm>
            <a:off x="533399" y="1119054"/>
            <a:ext cx="5238751" cy="4525963"/>
          </a:xfrm>
        </p:spPr>
        <p:txBody>
          <a:bodyPr>
            <a:noAutofit/>
          </a:bodyPr>
          <a:lstStyle/>
          <a:p>
            <a:pPr marL="0" indent="0">
              <a:buNone/>
            </a:pPr>
            <a:r>
              <a:rPr lang="en-US" sz="1700" dirty="0" smtClean="0">
                <a:solidFill>
                  <a:schemeClr val="tx1">
                    <a:lumMod val="85000"/>
                    <a:lumOff val="15000"/>
                  </a:schemeClr>
                </a:solidFill>
                <a:latin typeface="Palatino Linotype"/>
                <a:cs typeface="Palatino Linotype"/>
              </a:rPr>
              <a:t>This presentation, diagrams and the router configurations I managed to locate can be found at:</a:t>
            </a:r>
          </a:p>
          <a:p>
            <a:pPr marL="0" indent="0">
              <a:buNone/>
            </a:pPr>
            <a:r>
              <a:rPr lang="en-US" sz="2400" dirty="0" smtClean="0">
                <a:solidFill>
                  <a:srgbClr val="002060"/>
                </a:solidFill>
                <a:latin typeface="Palatino Linotype"/>
                <a:cs typeface="Palatino Linotype"/>
              </a:rPr>
              <a:t>http://</a:t>
            </a:r>
            <a:r>
              <a:rPr lang="en-US" sz="2400" dirty="0" err="1" smtClean="0">
                <a:solidFill>
                  <a:srgbClr val="002060"/>
                </a:solidFill>
                <a:latin typeface="Palatino Linotype"/>
                <a:cs typeface="Palatino Linotype"/>
              </a:rPr>
              <a:t>www.prt.org</a:t>
            </a:r>
            <a:r>
              <a:rPr lang="en-US" sz="2400" dirty="0" smtClean="0">
                <a:solidFill>
                  <a:srgbClr val="002060"/>
                </a:solidFill>
                <a:latin typeface="Palatino Linotype"/>
                <a:cs typeface="Palatino Linotype"/>
              </a:rPr>
              <a:t>/history</a:t>
            </a:r>
            <a:endParaRPr lang="en-US" sz="2400" dirty="0">
              <a:solidFill>
                <a:srgbClr val="002060"/>
              </a:solidFill>
              <a:latin typeface="Palatino Linotype"/>
              <a:cs typeface="Palatino Linotype"/>
            </a:endParaRPr>
          </a:p>
        </p:txBody>
      </p:sp>
      <p:pic>
        <p:nvPicPr>
          <p:cNvPr id="5" name="Picture 4"/>
          <p:cNvPicPr>
            <a:picLocks noChangeAspect="1"/>
          </p:cNvPicPr>
          <p:nvPr/>
        </p:nvPicPr>
        <p:blipFill>
          <a:blip r:embed="rId5"/>
          <a:stretch>
            <a:fillRect/>
          </a:stretch>
        </p:blipFill>
        <p:spPr>
          <a:xfrm>
            <a:off x="3029993" y="2394767"/>
            <a:ext cx="1158415" cy="219046"/>
          </a:xfrm>
          <a:prstGeom prst="rect">
            <a:avLst/>
          </a:prstGeom>
        </p:spPr>
      </p:pic>
      <p:pic>
        <p:nvPicPr>
          <p:cNvPr id="6" name="Picture 5"/>
          <p:cNvPicPr>
            <a:picLocks noChangeAspect="1"/>
          </p:cNvPicPr>
          <p:nvPr/>
        </p:nvPicPr>
        <p:blipFill>
          <a:blip r:embed="rId6"/>
          <a:stretch>
            <a:fillRect/>
          </a:stretch>
        </p:blipFill>
        <p:spPr>
          <a:xfrm>
            <a:off x="395815" y="2127623"/>
            <a:ext cx="1515540" cy="617747"/>
          </a:xfrm>
          <a:prstGeom prst="rect">
            <a:avLst/>
          </a:prstGeom>
        </p:spPr>
      </p:pic>
      <p:grpSp>
        <p:nvGrpSpPr>
          <p:cNvPr id="7" name="Group 6"/>
          <p:cNvGrpSpPr/>
          <p:nvPr/>
        </p:nvGrpSpPr>
        <p:grpSpPr>
          <a:xfrm>
            <a:off x="0" y="446306"/>
            <a:ext cx="9144000" cy="6411693"/>
            <a:chOff x="0" y="446306"/>
            <a:chExt cx="9144000" cy="6411693"/>
          </a:xfrm>
        </p:grpSpPr>
        <p:sp>
          <p:nvSpPr>
            <p:cNvPr id="8" name="Rectangle 7"/>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2" name="Group 11"/>
            <p:cNvGrpSpPr/>
            <p:nvPr/>
          </p:nvGrpSpPr>
          <p:grpSpPr>
            <a:xfrm>
              <a:off x="276224" y="6303739"/>
              <a:ext cx="257175" cy="279471"/>
              <a:chOff x="342900" y="93096"/>
              <a:chExt cx="257175" cy="279471"/>
            </a:xfrm>
          </p:grpSpPr>
          <p:sp>
            <p:nvSpPr>
              <p:cNvPr id="15" name="Rectangle 14"/>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6" name="Rectangle 15"/>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3"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4" name="Title 1"/>
            <p:cNvSpPr txBox="1">
              <a:spLocks/>
            </p:cNvSpPr>
            <p:nvPr/>
          </p:nvSpPr>
          <p:spPr>
            <a:xfrm>
              <a:off x="533399" y="446306"/>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smtClean="0">
                  <a:solidFill>
                    <a:srgbClr val="002060"/>
                  </a:solidFill>
                  <a:latin typeface="Palatino Linotype"/>
                  <a:ea typeface="+mn-ea"/>
                  <a:cs typeface="Palatino Linotype"/>
                </a:rPr>
                <a:t>Any Questions?</a:t>
              </a:r>
              <a:endParaRPr lang="en-US" sz="3600" b="1" i="1" dirty="0">
                <a:solidFill>
                  <a:srgbClr val="002060"/>
                </a:solidFill>
                <a:latin typeface="Palatino Linotype"/>
                <a:ea typeface="+mn-ea"/>
                <a:cs typeface="Palatino Linotype"/>
              </a:endParaRPr>
            </a:p>
          </p:txBody>
        </p:sp>
      </p:grpSp>
      <p:sp>
        <p:nvSpPr>
          <p:cNvPr id="24" name="Content Placeholder 2"/>
          <p:cNvSpPr txBox="1">
            <a:spLocks/>
          </p:cNvSpPr>
          <p:nvPr/>
        </p:nvSpPr>
        <p:spPr>
          <a:xfrm>
            <a:off x="1963214" y="4182533"/>
            <a:ext cx="5238751" cy="21818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dirty="0" smtClean="0">
                <a:solidFill>
                  <a:srgbClr val="C9A02E"/>
                </a:solidFill>
                <a:latin typeface="Palatino Linotype"/>
                <a:cs typeface="Palatino Linotype"/>
              </a:rPr>
              <a:t>Happy Birthday </a:t>
            </a:r>
          </a:p>
          <a:p>
            <a:pPr marL="0" indent="0" algn="ctr">
              <a:buFont typeface="Arial"/>
              <a:buNone/>
            </a:pPr>
            <a:r>
              <a:rPr lang="en-US" sz="4800" b="1" dirty="0" smtClean="0">
                <a:solidFill>
                  <a:srgbClr val="C9A02E"/>
                </a:solidFill>
                <a:latin typeface="Palatino Linotype"/>
                <a:cs typeface="Palatino Linotype"/>
              </a:rPr>
              <a:t>Your Majesty</a:t>
            </a:r>
            <a:endParaRPr lang="en-US" sz="6600" b="1" dirty="0">
              <a:solidFill>
                <a:srgbClr val="C9A02E"/>
              </a:solidFill>
              <a:latin typeface="Palatino Linotype"/>
              <a:cs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74095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4656"/>
    </mc:Choice>
    <mc:Fallback>
      <mp:transition xmlns:mp="http://schemas.microsoft.com/office/mac/powerpoint/2008/main" spd="slow" advTm="14656"/>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10413"/>
            <a:ext cx="4572000" cy="6868413"/>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32230" y="1240841"/>
            <a:ext cx="4005944" cy="881238"/>
          </a:xfrm>
        </p:spPr>
        <p:txBody>
          <a:bodyPr>
            <a:noAutofit/>
          </a:bodyPr>
          <a:lstStyle/>
          <a:p>
            <a:r>
              <a:rPr lang="en-US" i="1" dirty="0" smtClean="0">
                <a:solidFill>
                  <a:schemeClr val="bg1"/>
                </a:solidFill>
                <a:latin typeface="Palatino Linotype"/>
                <a:ea typeface="+mn-ea"/>
                <a:cs typeface="Palatino Linotype"/>
              </a:rPr>
              <a:t>Thank you</a:t>
            </a:r>
            <a:endParaRPr lang="en-US" sz="2400" i="1" dirty="0">
              <a:solidFill>
                <a:schemeClr val="bg1"/>
              </a:solidFill>
              <a:latin typeface="Palatino Linotype"/>
              <a:ea typeface="+mn-ea"/>
              <a:cs typeface="Palatino Linotype"/>
            </a:endParaRPr>
          </a:p>
        </p:txBody>
      </p:sp>
      <p:sp>
        <p:nvSpPr>
          <p:cNvPr id="9" name="Rectangle 8"/>
          <p:cNvSpPr/>
          <p:nvPr/>
        </p:nvSpPr>
        <p:spPr>
          <a:xfrm rot="16200000">
            <a:off x="1137798" y="3400931"/>
            <a:ext cx="6868413" cy="45723"/>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457200" y="2430856"/>
            <a:ext cx="3524250"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4230" y="2936837"/>
            <a:ext cx="4068808" cy="3946744"/>
          </a:xfrm>
          <a:prstGeom prst="rect">
            <a:avLst/>
          </a:prstGeom>
        </p:spPr>
      </p:pic>
      <p:sp>
        <p:nvSpPr>
          <p:cNvPr id="13" name="Title 1"/>
          <p:cNvSpPr txBox="1">
            <a:spLocks/>
          </p:cNvSpPr>
          <p:nvPr/>
        </p:nvSpPr>
        <p:spPr>
          <a:xfrm>
            <a:off x="1289599" y="3034048"/>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1289599" y="2968135"/>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5" name="Rectangle 14"/>
          <p:cNvSpPr/>
          <p:nvPr/>
        </p:nvSpPr>
        <p:spPr>
          <a:xfrm>
            <a:off x="1375324" y="3061802"/>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2" name="Title 1"/>
          <p:cNvSpPr txBox="1">
            <a:spLocks/>
          </p:cNvSpPr>
          <p:nvPr/>
        </p:nvSpPr>
        <p:spPr>
          <a:xfrm>
            <a:off x="4594867" y="491254"/>
            <a:ext cx="4572010" cy="118688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i="1" dirty="0" smtClean="0">
                <a:solidFill>
                  <a:srgbClr val="002060"/>
                </a:solidFill>
                <a:latin typeface="Palatino Linotype"/>
                <a:ea typeface="+mn-ea"/>
                <a:cs typeface="Palatino Linotype"/>
              </a:rPr>
              <a:t>Paul Thornton</a:t>
            </a:r>
            <a:endParaRPr lang="en-US" sz="3500" i="1" dirty="0">
              <a:solidFill>
                <a:srgbClr val="002060"/>
              </a:solidFill>
              <a:latin typeface="Palatino Linotype"/>
              <a:ea typeface="+mn-ea"/>
              <a:cs typeface="Palatino Linotype"/>
            </a:endParaRPr>
          </a:p>
        </p:txBody>
      </p:sp>
      <p:sp>
        <p:nvSpPr>
          <p:cNvPr id="16" name="Title 1"/>
          <p:cNvSpPr txBox="1">
            <a:spLocks/>
          </p:cNvSpPr>
          <p:nvPr/>
        </p:nvSpPr>
        <p:spPr>
          <a:xfrm>
            <a:off x="4594867" y="1068121"/>
            <a:ext cx="4572010" cy="169439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600" i="1" dirty="0">
              <a:solidFill>
                <a:srgbClr val="002060"/>
              </a:solidFill>
              <a:latin typeface="Palatino Linotype"/>
              <a:ea typeface="+mn-ea"/>
              <a:cs typeface="Palatino Linotype"/>
            </a:endParaRPr>
          </a:p>
          <a:p>
            <a:r>
              <a:rPr lang="en-US" sz="1800" i="1" dirty="0" smtClean="0">
                <a:solidFill>
                  <a:srgbClr val="002060"/>
                </a:solidFill>
                <a:latin typeface="Palatino Linotype"/>
                <a:ea typeface="+mn-ea"/>
                <a:cs typeface="Palatino Linotype"/>
              </a:rPr>
              <a:t>paul@prtsystems.ltd.uk</a:t>
            </a:r>
          </a:p>
          <a:p>
            <a:endParaRPr lang="en-US" sz="1600" i="1" dirty="0" smtClean="0">
              <a:solidFill>
                <a:srgbClr val="002060"/>
              </a:solidFill>
              <a:latin typeface="Palatino Linotype"/>
              <a:ea typeface="+mn-ea"/>
              <a:cs typeface="Palatino Linotype"/>
            </a:endParaRPr>
          </a:p>
          <a:p>
            <a:r>
              <a:rPr lang="en-US" sz="1800" i="1" dirty="0" smtClean="0">
                <a:solidFill>
                  <a:srgbClr val="FA7D00"/>
                </a:solidFill>
                <a:latin typeface="Palatino Linotype"/>
                <a:ea typeface="+mn-ea"/>
                <a:cs typeface="Palatino Linotype"/>
              </a:rPr>
              <a:t>UKNOF34</a:t>
            </a:r>
          </a:p>
          <a:p>
            <a:r>
              <a:rPr lang="en-US" sz="1800" i="1" dirty="0" smtClean="0">
                <a:solidFill>
                  <a:srgbClr val="FA7D00"/>
                </a:solidFill>
                <a:latin typeface="Palatino Linotype"/>
                <a:ea typeface="+mn-ea"/>
                <a:cs typeface="Palatino Linotype"/>
              </a:rPr>
              <a:t>Manchester</a:t>
            </a:r>
          </a:p>
          <a:p>
            <a:r>
              <a:rPr lang="en-US" sz="1800" i="1" dirty="0" smtClean="0">
                <a:solidFill>
                  <a:srgbClr val="FA7D00"/>
                </a:solidFill>
                <a:latin typeface="Palatino Linotype"/>
                <a:ea typeface="+mn-ea"/>
                <a:cs typeface="Palatino Linotype"/>
              </a:rPr>
              <a:t>21 April 2016</a:t>
            </a:r>
            <a:endParaRPr lang="en-US" sz="1800" i="1" dirty="0">
              <a:solidFill>
                <a:srgbClr val="FA7D00"/>
              </a:solidFill>
              <a:latin typeface="Palatino Linotype"/>
              <a:ea typeface="+mn-ea"/>
              <a:cs typeface="Palatino Linotype"/>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71961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6673"/>
    </mc:Choice>
    <mc:Fallback>
      <mp:transition xmlns:mp="http://schemas.microsoft.com/office/mac/powerpoint/2008/main" spd="slow" advTm="66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The </a:t>
              </a:r>
              <a:r>
                <a:rPr lang="en-US" sz="3600" b="1" i="1" dirty="0" smtClean="0">
                  <a:solidFill>
                    <a:schemeClr val="bg1"/>
                  </a:solidFill>
                  <a:latin typeface="Palatino Linotype"/>
                  <a:ea typeface="+mn-ea"/>
                  <a:cs typeface="Palatino Linotype"/>
                </a:rPr>
                <a:t>Magic </a:t>
              </a:r>
              <a:r>
                <a:rPr lang="en-US" sz="3600" b="1" i="1" dirty="0">
                  <a:solidFill>
                    <a:schemeClr val="bg1"/>
                  </a:solidFill>
                  <a:latin typeface="Palatino Linotype"/>
                  <a:ea typeface="+mn-ea"/>
                  <a:cs typeface="Palatino Linotype"/>
                </a:rPr>
                <a:t>of </a:t>
              </a:r>
              <a:r>
                <a:rPr lang="en-US" sz="3600" b="1" i="1" dirty="0" err="1">
                  <a:solidFill>
                    <a:schemeClr val="bg1"/>
                  </a:solidFill>
                  <a:latin typeface="Palatino Linotype"/>
                  <a:ea typeface="+mn-ea"/>
                  <a:cs typeface="Palatino Linotype"/>
                </a:rPr>
                <a:t>mhs</a:t>
              </a:r>
              <a:r>
                <a:rPr lang="en-US" sz="3600" b="1" i="1" dirty="0">
                  <a:solidFill>
                    <a:schemeClr val="bg1"/>
                  </a:solidFill>
                  <a:latin typeface="Palatino Linotype"/>
                  <a:ea typeface="+mn-ea"/>
                  <a:cs typeface="Palatino Linotype"/>
                </a:rPr>
                <a:t>-relay</a:t>
              </a:r>
            </a:p>
          </p:txBody>
        </p:sp>
      </p:grpSp>
      <p:sp>
        <p:nvSpPr>
          <p:cNvPr id="17" name="Content Placeholder 2"/>
          <p:cNvSpPr>
            <a:spLocks noGrp="1"/>
          </p:cNvSpPr>
          <p:nvPr>
            <p:ph idx="1"/>
          </p:nvPr>
        </p:nvSpPr>
        <p:spPr>
          <a:xfrm>
            <a:off x="457199" y="1415789"/>
            <a:ext cx="8486677" cy="4525963"/>
          </a:xfrm>
        </p:spPr>
        <p:txBody>
          <a:bodyPr>
            <a:normAutofit/>
          </a:bodyPr>
          <a:lstStyle/>
          <a:p>
            <a:pPr marL="0" indent="0">
              <a:buNone/>
            </a:pPr>
            <a:r>
              <a:rPr lang="en-US" sz="2400" dirty="0">
                <a:solidFill>
                  <a:schemeClr val="tx1">
                    <a:lumMod val="85000"/>
                    <a:lumOff val="15000"/>
                  </a:schemeClr>
                </a:solidFill>
                <a:latin typeface="Palatino Linotype"/>
                <a:cs typeface="Palatino Linotype"/>
              </a:rPr>
              <a:t>This did, however, lead to some fairly ugly headers:</a:t>
            </a:r>
          </a:p>
          <a:p>
            <a:pPr marL="0" indent="0">
              <a:buNone/>
            </a:pPr>
            <a:endParaRPr lang="en-US" sz="1300" dirty="0" smtClean="0">
              <a:latin typeface="Palatino Linotype"/>
              <a:cs typeface="Palatino Linotype"/>
            </a:endParaRPr>
          </a:p>
          <a:p>
            <a:pPr marL="0" indent="0">
              <a:buNone/>
            </a:pPr>
            <a:endParaRPr lang="en-US" sz="1300" dirty="0">
              <a:latin typeface="Palatino Linotype"/>
              <a:cs typeface="Palatino Linotype"/>
            </a:endParaRPr>
          </a:p>
          <a:p>
            <a:pPr marL="0" indent="0">
              <a:buNone/>
            </a:pPr>
            <a:r>
              <a:rPr lang="en-US" sz="1300" dirty="0" smtClean="0">
                <a:latin typeface="Courier"/>
                <a:cs typeface="Courier"/>
              </a:rPr>
              <a:t>Via: UK.AC.MHS-RELAY; Fri, 14 May 93   1:34 BST</a:t>
            </a:r>
          </a:p>
          <a:p>
            <a:pPr marL="0" indent="0">
              <a:buNone/>
            </a:pPr>
            <a:r>
              <a:rPr lang="en-US" sz="1300" dirty="0" smtClean="0">
                <a:latin typeface="Courier"/>
                <a:cs typeface="Courier"/>
              </a:rPr>
              <a:t>X400-Received: by </a:t>
            </a:r>
            <a:r>
              <a:rPr lang="en-US" sz="1300" dirty="0" err="1" smtClean="0">
                <a:latin typeface="Courier"/>
                <a:cs typeface="Courier"/>
              </a:rPr>
              <a:t>mta</a:t>
            </a:r>
            <a:r>
              <a:rPr lang="en-US" sz="1300" dirty="0" smtClean="0">
                <a:latin typeface="Courier"/>
                <a:cs typeface="Courier"/>
              </a:rPr>
              <a:t> sun2.mhs-relay.ac.uk in /PRMD=</a:t>
            </a:r>
            <a:r>
              <a:rPr lang="en-US" sz="1300" dirty="0" err="1" smtClean="0">
                <a:latin typeface="Courier"/>
                <a:cs typeface="Courier"/>
              </a:rPr>
              <a:t>uk.ac</a:t>
            </a:r>
            <a:r>
              <a:rPr lang="en-US" sz="1300" dirty="0" smtClean="0">
                <a:latin typeface="Courier"/>
                <a:cs typeface="Courier"/>
              </a:rPr>
              <a:t>/ADMD= /C=</a:t>
            </a:r>
            <a:r>
              <a:rPr lang="en-US" sz="1300" dirty="0" err="1" smtClean="0">
                <a:latin typeface="Courier"/>
                <a:cs typeface="Courier"/>
              </a:rPr>
              <a:t>gb</a:t>
            </a:r>
            <a:r>
              <a:rPr lang="en-US" sz="1300" dirty="0" smtClean="0">
                <a:latin typeface="Courier"/>
                <a:cs typeface="Courier"/>
              </a:rPr>
              <a:t>/; Relayed;              </a:t>
            </a:r>
          </a:p>
          <a:p>
            <a:pPr marL="0" indent="0">
              <a:buNone/>
            </a:pPr>
            <a:r>
              <a:rPr lang="en-US" sz="1300" dirty="0">
                <a:latin typeface="Courier"/>
                <a:cs typeface="Courier"/>
              </a:rPr>
              <a:t>	</a:t>
            </a:r>
            <a:r>
              <a:rPr lang="en-US" sz="1300" dirty="0" smtClean="0">
                <a:latin typeface="Courier"/>
                <a:cs typeface="Courier"/>
              </a:rPr>
              <a:t>		Fri, 14 May 1993 01:34:15 +0100</a:t>
            </a:r>
          </a:p>
          <a:p>
            <a:pPr marL="0" indent="0">
              <a:buNone/>
            </a:pPr>
            <a:r>
              <a:rPr lang="en-US" sz="1300" dirty="0" smtClean="0">
                <a:latin typeface="Courier"/>
                <a:cs typeface="Courier"/>
              </a:rPr>
              <a:t>X400-Received: by /ADMD=INTERSPAN/C=GB/; Relayed;</a:t>
            </a:r>
          </a:p>
          <a:p>
            <a:pPr marL="0" indent="0">
              <a:buNone/>
            </a:pPr>
            <a:r>
              <a:rPr lang="en-US" sz="1300" dirty="0">
                <a:latin typeface="Courier"/>
                <a:cs typeface="Courier"/>
              </a:rPr>
              <a:t>	</a:t>
            </a:r>
            <a:r>
              <a:rPr lang="en-US" sz="1300" dirty="0" smtClean="0">
                <a:latin typeface="Courier"/>
                <a:cs typeface="Courier"/>
              </a:rPr>
              <a:t>		Fri, 14 May 1993 11:25:18 +0100</a:t>
            </a:r>
          </a:p>
          <a:p>
            <a:pPr marL="0" indent="0">
              <a:buNone/>
            </a:pPr>
            <a:r>
              <a:rPr lang="en-US" sz="1300" dirty="0" smtClean="0">
                <a:latin typeface="Courier"/>
                <a:cs typeface="Courier"/>
              </a:rPr>
              <a:t>Date: Fri, 14 May 1993 11:25:18 +0100</a:t>
            </a:r>
          </a:p>
          <a:p>
            <a:pPr marL="0" indent="0">
              <a:buNone/>
            </a:pPr>
            <a:r>
              <a:rPr lang="en-US" sz="1300" dirty="0" smtClean="0">
                <a:latin typeface="Courier"/>
                <a:cs typeface="Courier"/>
              </a:rPr>
              <a:t>X400-Originator: /G=Paul/S=Thornton/O=PRT-HOME/ADMD=INTERSPAN/C=GB/@uk.ac.mhs-relay</a:t>
            </a:r>
          </a:p>
          <a:p>
            <a:pPr marL="0" indent="0">
              <a:buNone/>
            </a:pPr>
            <a:r>
              <a:rPr lang="en-US" sz="1300" dirty="0" smtClean="0">
                <a:latin typeface="Courier"/>
                <a:cs typeface="Courier"/>
              </a:rPr>
              <a:t>X400-Recipients: zhap019@uk.ac.rhbnc.vax</a:t>
            </a:r>
          </a:p>
          <a:p>
            <a:pPr marL="0" indent="0">
              <a:buNone/>
            </a:pPr>
            <a:r>
              <a:rPr lang="en-US" sz="1300" dirty="0" smtClean="0">
                <a:latin typeface="Courier"/>
                <a:cs typeface="Courier"/>
              </a:rPr>
              <a:t>X400-MTS-Identifier: [/ADMD=INTERSPAN/C=GB/;ARM358-910514102528-2F56B706]</a:t>
            </a:r>
          </a:p>
          <a:p>
            <a:pPr marL="0" indent="0">
              <a:buNone/>
            </a:pPr>
            <a:r>
              <a:rPr lang="en-US" sz="1300" dirty="0" smtClean="0">
                <a:latin typeface="Courier"/>
                <a:cs typeface="Courier"/>
              </a:rPr>
              <a:t>X400-Content-Type: P2-1984 (2)</a:t>
            </a:r>
          </a:p>
          <a:p>
            <a:pPr marL="0" indent="0">
              <a:buNone/>
            </a:pPr>
            <a:r>
              <a:rPr lang="en-US" sz="1300" dirty="0" smtClean="0">
                <a:latin typeface="Courier"/>
                <a:cs typeface="Courier"/>
              </a:rPr>
              <a:t>From: /G=Paul/S=Thornton/O=PRT-HOME/ADMD=INTERSPAN/C=GB/@uk.ac.mhs-relay</a:t>
            </a:r>
          </a:p>
          <a:p>
            <a:pPr marL="0" indent="0">
              <a:buNone/>
            </a:pPr>
            <a:r>
              <a:rPr lang="en-US" sz="1300" dirty="0" smtClean="0">
                <a:latin typeface="Courier"/>
                <a:cs typeface="Courier"/>
              </a:rPr>
              <a:t>Message-ID: &lt;ARM358-910514102528-2F56B706*@MHS&gt;</a:t>
            </a:r>
          </a:p>
          <a:p>
            <a:pPr marL="0" indent="0">
              <a:buNone/>
            </a:pPr>
            <a:r>
              <a:rPr lang="en-US" sz="1300" dirty="0" smtClean="0">
                <a:latin typeface="Courier"/>
                <a:cs typeface="Courier"/>
              </a:rPr>
              <a:t>To: zhap019@uk.ac.rhbnc.vax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1453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3999"/>
    </mc:Choice>
    <mc:Fallback>
      <mp:transition xmlns:mp="http://schemas.microsoft.com/office/mac/powerpoint/2008/main" spd="slow" advTm="1399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124"/>
            <a:ext cx="8229600" cy="4525963"/>
          </a:xfrm>
        </p:spPr>
        <p:txBody>
          <a:bodyPr>
            <a:normAutofit/>
          </a:bodyPr>
          <a:lstStyle/>
          <a:p>
            <a:pPr marL="0" indent="0" algn="ctr">
              <a:buNone/>
            </a:pPr>
            <a:r>
              <a:rPr lang="en-US" sz="4400" i="1" dirty="0" smtClean="0">
                <a:solidFill>
                  <a:schemeClr val="tx1">
                    <a:lumMod val="85000"/>
                    <a:lumOff val="15000"/>
                  </a:schemeClr>
                </a:solidFill>
                <a:latin typeface="Palatino Linotype"/>
                <a:cs typeface="Palatino Linotype"/>
              </a:rPr>
              <a:t>“The past is a foreign country: they do things differently there.”</a:t>
            </a:r>
          </a:p>
          <a:p>
            <a:pPr marL="0" indent="0" algn="r">
              <a:buNone/>
            </a:pPr>
            <a:r>
              <a:rPr lang="en-US" sz="1800" dirty="0" err="1" smtClean="0">
                <a:solidFill>
                  <a:schemeClr val="tx1">
                    <a:lumMod val="85000"/>
                    <a:lumOff val="15000"/>
                  </a:schemeClr>
                </a:solidFill>
                <a:latin typeface="Palatino Linotype"/>
                <a:cs typeface="Palatino Linotype"/>
              </a:rPr>
              <a:t>L.P.Hartley</a:t>
            </a:r>
            <a:r>
              <a:rPr lang="en-US" sz="1800" dirty="0" smtClean="0">
                <a:solidFill>
                  <a:schemeClr val="tx1">
                    <a:lumMod val="85000"/>
                    <a:lumOff val="15000"/>
                  </a:schemeClr>
                </a:solidFill>
                <a:latin typeface="Palatino Linotype"/>
                <a:cs typeface="Palatino Linotype"/>
              </a:rPr>
              <a:t> (1953)</a:t>
            </a:r>
          </a:p>
          <a:p>
            <a:pPr marL="0" indent="0" algn="ctr">
              <a:buNone/>
            </a:pPr>
            <a:endParaRPr lang="en-US" sz="4400" i="1" dirty="0">
              <a:solidFill>
                <a:schemeClr val="tx1">
                  <a:lumMod val="85000"/>
                  <a:lumOff val="15000"/>
                </a:schemeClr>
              </a:solidFill>
              <a:latin typeface="Palatino Linotype"/>
              <a:cs typeface="Palatino Linotype"/>
            </a:endParaRPr>
          </a:p>
          <a:p>
            <a:pPr marL="0" indent="0" algn="ctr">
              <a:buNone/>
            </a:pPr>
            <a:r>
              <a:rPr lang="en-US" dirty="0">
                <a:solidFill>
                  <a:srgbClr val="FA7D00"/>
                </a:solidFill>
                <a:latin typeface="Palatino Linotype"/>
                <a:cs typeface="Palatino Linotype"/>
              </a:rPr>
              <a:t>Some things, however, prove to be surprisingly familiar 20 years later.</a:t>
            </a: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smtClean="0">
                  <a:solidFill>
                    <a:schemeClr val="bg1"/>
                  </a:solidFill>
                  <a:latin typeface="Palatino Linotype"/>
                  <a:ea typeface="+mn-ea"/>
                  <a:cs typeface="Palatino Linotype"/>
                </a:rPr>
                <a:t>AS1290</a:t>
              </a:r>
              <a:endParaRPr lang="en-US" sz="3600" b="1" i="1" dirty="0">
                <a:solidFill>
                  <a:schemeClr val="bg1"/>
                </a:solidFill>
                <a:latin typeface="Palatino Linotype"/>
                <a:ea typeface="+mn-ea"/>
                <a:cs typeface="Palatino Linotype"/>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66035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18704"/>
    </mc:Choice>
    <mc:Fallback>
      <mp:transition xmlns:mp="http://schemas.microsoft.com/office/mac/powerpoint/2008/main" spd="slow" advTm="1870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2820"/>
            <a:ext cx="8229600" cy="4525963"/>
          </a:xfrm>
        </p:spPr>
        <p:txBody>
          <a:bodyPr/>
          <a:lstStyle/>
          <a:p>
            <a:pPr marL="0" indent="0">
              <a:buNone/>
            </a:pPr>
            <a:r>
              <a:rPr lang="en-US" dirty="0" smtClean="0">
                <a:solidFill>
                  <a:schemeClr val="tx1">
                    <a:lumMod val="85000"/>
                    <a:lumOff val="15000"/>
                  </a:schemeClr>
                </a:solidFill>
                <a:latin typeface="Palatino Linotype"/>
                <a:cs typeface="Palatino Linotype"/>
              </a:rPr>
              <a:t>An entry on the </a:t>
            </a:r>
            <a:r>
              <a:rPr lang="en-US" dirty="0" err="1" smtClean="0">
                <a:solidFill>
                  <a:schemeClr val="tx1">
                    <a:lumMod val="85000"/>
                    <a:lumOff val="15000"/>
                  </a:schemeClr>
                </a:solidFill>
                <a:latin typeface="Palatino Linotype"/>
                <a:cs typeface="Palatino Linotype"/>
              </a:rPr>
              <a:t>uk.net</a:t>
            </a:r>
            <a:r>
              <a:rPr lang="en-US" dirty="0" smtClean="0">
                <a:solidFill>
                  <a:schemeClr val="tx1">
                    <a:lumMod val="85000"/>
                    <a:lumOff val="15000"/>
                  </a:schemeClr>
                </a:solidFill>
                <a:latin typeface="Palatino Linotype"/>
                <a:cs typeface="Palatino Linotype"/>
              </a:rPr>
              <a:t> FAQ for January 1996 lists </a:t>
            </a:r>
            <a:r>
              <a:rPr lang="en-US" dirty="0" err="1" smtClean="0">
                <a:solidFill>
                  <a:schemeClr val="tx1">
                    <a:lumMod val="85000"/>
                    <a:lumOff val="15000"/>
                  </a:schemeClr>
                </a:solidFill>
                <a:latin typeface="Palatino Linotype"/>
                <a:cs typeface="Palatino Linotype"/>
              </a:rPr>
              <a:t>EUNet’s</a:t>
            </a:r>
            <a:r>
              <a:rPr lang="en-US" dirty="0" smtClean="0">
                <a:solidFill>
                  <a:schemeClr val="tx1">
                    <a:lumMod val="85000"/>
                    <a:lumOff val="15000"/>
                  </a:schemeClr>
                </a:solidFill>
                <a:latin typeface="Palatino Linotype"/>
                <a:cs typeface="Palatino Linotype"/>
              </a:rPr>
              <a:t> offerings to unsuspecting customers:</a:t>
            </a:r>
          </a:p>
          <a:p>
            <a:pPr marL="0" indent="0">
              <a:buNone/>
            </a:pPr>
            <a:endParaRPr lang="en-US" dirty="0" smtClean="0">
              <a:solidFill>
                <a:schemeClr val="tx1">
                  <a:lumMod val="85000"/>
                  <a:lumOff val="15000"/>
                </a:schemeClr>
              </a:solidFill>
              <a:latin typeface="Palatino Linotype"/>
              <a:cs typeface="Palatino Linotype"/>
            </a:endParaRPr>
          </a:p>
          <a:p>
            <a:pPr marL="0" indent="0">
              <a:buNone/>
            </a:pPr>
            <a:r>
              <a:rPr lang="en-US" dirty="0" smtClean="0">
                <a:solidFill>
                  <a:schemeClr val="tx1">
                    <a:lumMod val="85000"/>
                    <a:lumOff val="15000"/>
                  </a:schemeClr>
                </a:solidFill>
                <a:latin typeface="Palatino Linotype"/>
                <a:cs typeface="Palatino Linotype"/>
              </a:rPr>
              <a:t>UUCP, Full IP, mail feed, news feed, ISDN, SLIP, PPP, Leased-line, WWW.</a:t>
            </a:r>
          </a:p>
          <a:p>
            <a:pPr marL="0" indent="0">
              <a:buNone/>
            </a:pPr>
            <a:endParaRPr lang="en-US" dirty="0">
              <a:solidFill>
                <a:schemeClr val="tx1">
                  <a:lumMod val="85000"/>
                  <a:lumOff val="15000"/>
                </a:schemeClr>
              </a:solidFill>
              <a:latin typeface="Palatino Linotype"/>
              <a:cs typeface="Palatino Linotype"/>
            </a:endParaRPr>
          </a:p>
        </p:txBody>
      </p:sp>
      <p:grpSp>
        <p:nvGrpSpPr>
          <p:cNvPr id="4" name="Group 3"/>
          <p:cNvGrpSpPr/>
          <p:nvPr/>
        </p:nvGrpSpPr>
        <p:grpSpPr>
          <a:xfrm>
            <a:off x="0" y="-9687"/>
            <a:ext cx="9144000" cy="6867686"/>
            <a:chOff x="0" y="-9687"/>
            <a:chExt cx="9144000" cy="6867686"/>
          </a:xfrm>
        </p:grpSpPr>
        <p:sp>
          <p:nvSpPr>
            <p:cNvPr id="5" name="Rectangle 4"/>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76224" y="6303739"/>
              <a:ext cx="257175" cy="279471"/>
              <a:chOff x="342900" y="93096"/>
              <a:chExt cx="257175" cy="279471"/>
            </a:xfrm>
          </p:grpSpPr>
          <p:sp>
            <p:nvSpPr>
              <p:cNvPr id="12" name="Rectangle 11"/>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3" name="Rectangle 12"/>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0"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The Old: </a:t>
              </a:r>
              <a:r>
                <a:rPr lang="en-US" sz="3600" b="1" i="1" dirty="0" err="1">
                  <a:solidFill>
                    <a:schemeClr val="bg1"/>
                  </a:solidFill>
                  <a:latin typeface="Palatino Linotype"/>
                  <a:ea typeface="+mn-ea"/>
                  <a:cs typeface="Palatino Linotype"/>
                </a:rPr>
                <a:t>EUnet</a:t>
              </a:r>
              <a:r>
                <a:rPr lang="en-US" sz="3600" b="1" i="1" dirty="0">
                  <a:solidFill>
                    <a:schemeClr val="bg1"/>
                  </a:solidFill>
                  <a:latin typeface="Palatino Linotype"/>
                  <a:ea typeface="+mn-ea"/>
                  <a:cs typeface="Palatino Linotype"/>
                </a:rPr>
                <a:t> 1996 Services</a:t>
              </a:r>
            </a:p>
          </p:txBody>
        </p:sp>
      </p:grpSp>
      <p:sp>
        <p:nvSpPr>
          <p:cNvPr id="14" name="Content Placeholder 2"/>
          <p:cNvSpPr txBox="1">
            <a:spLocks/>
          </p:cNvSpPr>
          <p:nvPr/>
        </p:nvSpPr>
        <p:spPr>
          <a:xfrm>
            <a:off x="457200" y="4856813"/>
            <a:ext cx="8229600" cy="10667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a:solidFill>
                  <a:schemeClr val="tx1">
                    <a:lumMod val="85000"/>
                    <a:lumOff val="15000"/>
                  </a:schemeClr>
                </a:solidFill>
                <a:latin typeface="Palatino Linotype"/>
                <a:cs typeface="Palatino Linotype"/>
              </a:rPr>
              <a:t>Sadly, history doesn’t reveal if you could purchase “Full IP” over UUCP.  Undoubtedly, someone tried to sell that at some point.</a:t>
            </a: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157877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40090"/>
    </mc:Choice>
    <mc:Fallback>
      <mp:transition xmlns:mp="http://schemas.microsoft.com/office/mac/powerpoint/2008/main" spd="slow" advTm="400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7647"/>
            <a:ext cx="8229600" cy="1839040"/>
          </a:xfrm>
        </p:spPr>
        <p:txBody>
          <a:bodyPr/>
          <a:lstStyle/>
          <a:p>
            <a:pPr marL="0" indent="0">
              <a:buNone/>
            </a:pPr>
            <a:r>
              <a:rPr lang="en-US" dirty="0" smtClean="0">
                <a:solidFill>
                  <a:schemeClr val="tx1">
                    <a:lumMod val="85000"/>
                    <a:lumOff val="15000"/>
                  </a:schemeClr>
                </a:solidFill>
                <a:latin typeface="Palatino Linotype"/>
                <a:cs typeface="Palatino Linotype"/>
              </a:rPr>
              <a:t>UUCP, SLIP, PPP – Typically dial-up to a stack of Courier modems connected to a </a:t>
            </a:r>
            <a:r>
              <a:rPr lang="en-US" dirty="0" err="1" smtClean="0">
                <a:solidFill>
                  <a:schemeClr val="tx1">
                    <a:lumMod val="85000"/>
                    <a:lumOff val="15000"/>
                  </a:schemeClr>
                </a:solidFill>
                <a:latin typeface="Palatino Linotype"/>
                <a:cs typeface="Palatino Linotype"/>
              </a:rPr>
              <a:t>Netblazer</a:t>
            </a:r>
            <a:r>
              <a:rPr lang="en-US" dirty="0" smtClean="0">
                <a:solidFill>
                  <a:schemeClr val="tx1">
                    <a:lumMod val="85000"/>
                    <a:lumOff val="15000"/>
                  </a:schemeClr>
                </a:solidFill>
                <a:latin typeface="Palatino Linotype"/>
                <a:cs typeface="Palatino Linotype"/>
              </a:rPr>
              <a:t> router in the </a:t>
            </a: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a:t>
            </a: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How were these delivered?</a:t>
              </a:r>
            </a:p>
          </p:txBody>
        </p:sp>
      </p:grpSp>
      <p:pic>
        <p:nvPicPr>
          <p:cNvPr id="15" name="Picture 14" descr="netblazer.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3399" y="3543770"/>
            <a:ext cx="4165688" cy="1873082"/>
          </a:xfrm>
          <a:prstGeom prst="rect">
            <a:avLst/>
          </a:prstGeom>
        </p:spPr>
      </p:pic>
      <p:sp>
        <p:nvSpPr>
          <p:cNvPr id="16" name="Content Placeholder 2"/>
          <p:cNvSpPr txBox="1">
            <a:spLocks/>
          </p:cNvSpPr>
          <p:nvPr/>
        </p:nvSpPr>
        <p:spPr>
          <a:xfrm>
            <a:off x="4866968" y="3543770"/>
            <a:ext cx="3997632" cy="12347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solidFill>
                  <a:srgbClr val="FA7D00"/>
                </a:solidFill>
                <a:latin typeface="Palatino Linotype"/>
                <a:cs typeface="Palatino Linotype"/>
              </a:rPr>
              <a:t>I no longer have a </a:t>
            </a:r>
            <a:r>
              <a:rPr lang="en-US" sz="2800" dirty="0" err="1" smtClean="0">
                <a:solidFill>
                  <a:srgbClr val="FA7D00"/>
                </a:solidFill>
                <a:latin typeface="Palatino Linotype"/>
                <a:cs typeface="Palatino Linotype"/>
              </a:rPr>
              <a:t>Netblazer</a:t>
            </a:r>
            <a:r>
              <a:rPr lang="en-US" sz="2800" dirty="0" smtClean="0">
                <a:solidFill>
                  <a:srgbClr val="FA7D00"/>
                </a:solidFill>
                <a:latin typeface="Palatino Linotype"/>
                <a:cs typeface="Palatino Linotype"/>
              </a:rPr>
              <a:t>. </a:t>
            </a:r>
          </a:p>
          <a:p>
            <a:pPr marL="0" indent="0">
              <a:buFont typeface="Arial"/>
              <a:buNone/>
            </a:pPr>
            <a:r>
              <a:rPr lang="en-US" sz="2800" dirty="0" smtClean="0">
                <a:solidFill>
                  <a:srgbClr val="FA7D00"/>
                </a:solidFill>
                <a:latin typeface="Palatino Linotype"/>
                <a:cs typeface="Palatino Linotype"/>
              </a:rPr>
              <a:t>My life is enriched because of this.</a:t>
            </a:r>
            <a:endParaRPr lang="en-US" sz="2800" dirty="0">
              <a:solidFill>
                <a:srgbClr val="FA7D00"/>
              </a:solidFill>
              <a:latin typeface="Palatino Linotype"/>
              <a:cs typeface="Palatino Linotype"/>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178408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29353"/>
    </mc:Choice>
    <mc:Fallback>
      <mp:transition xmlns:mp="http://schemas.microsoft.com/office/mac/powerpoint/2008/main" spd="slow" advTm="293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7646"/>
            <a:ext cx="8229600" cy="4525963"/>
          </a:xfrm>
        </p:spPr>
        <p:txBody>
          <a:bodyPr/>
          <a:lstStyle/>
          <a:p>
            <a:pPr marL="0" indent="0">
              <a:buNone/>
            </a:pPr>
            <a:r>
              <a:rPr lang="en-US" dirty="0" smtClean="0">
                <a:solidFill>
                  <a:schemeClr val="tx1">
                    <a:lumMod val="85000"/>
                    <a:lumOff val="15000"/>
                  </a:schemeClr>
                </a:solidFill>
                <a:latin typeface="Palatino Linotype"/>
                <a:cs typeface="Palatino Linotype"/>
              </a:rPr>
              <a:t>UUCP, SLIP, PPP – Typically dial-up to a stack of Courier modems connected to a </a:t>
            </a:r>
            <a:r>
              <a:rPr lang="en-US" dirty="0" err="1" smtClean="0">
                <a:solidFill>
                  <a:schemeClr val="tx1">
                    <a:lumMod val="85000"/>
                    <a:lumOff val="15000"/>
                  </a:schemeClr>
                </a:solidFill>
                <a:latin typeface="Palatino Linotype"/>
                <a:cs typeface="Palatino Linotype"/>
              </a:rPr>
              <a:t>Netblazer</a:t>
            </a:r>
            <a:r>
              <a:rPr lang="en-US" dirty="0" smtClean="0">
                <a:solidFill>
                  <a:schemeClr val="tx1">
                    <a:lumMod val="85000"/>
                    <a:lumOff val="15000"/>
                  </a:schemeClr>
                </a:solidFill>
                <a:latin typeface="Palatino Linotype"/>
                <a:cs typeface="Palatino Linotype"/>
              </a:rPr>
              <a:t> router in the </a:t>
            </a:r>
            <a:r>
              <a:rPr lang="en-US" dirty="0" err="1" smtClean="0">
                <a:solidFill>
                  <a:schemeClr val="tx1">
                    <a:lumMod val="85000"/>
                    <a:lumOff val="15000"/>
                  </a:schemeClr>
                </a:solidFill>
                <a:latin typeface="Palatino Linotype"/>
                <a:cs typeface="Palatino Linotype"/>
              </a:rPr>
              <a:t>PoP</a:t>
            </a:r>
            <a:r>
              <a:rPr lang="en-US" dirty="0" smtClean="0">
                <a:solidFill>
                  <a:schemeClr val="tx1">
                    <a:lumMod val="85000"/>
                    <a:lumOff val="15000"/>
                  </a:schemeClr>
                </a:solidFill>
                <a:latin typeface="Palatino Linotype"/>
                <a:cs typeface="Palatino Linotype"/>
              </a:rPr>
              <a:t>.</a:t>
            </a:r>
          </a:p>
          <a:p>
            <a:pPr marL="0" indent="0">
              <a:buNone/>
            </a:pPr>
            <a:endParaRPr lang="en-US" dirty="0" smtClean="0">
              <a:solidFill>
                <a:schemeClr val="tx1">
                  <a:lumMod val="85000"/>
                  <a:lumOff val="15000"/>
                </a:schemeClr>
              </a:solidFill>
              <a:latin typeface="Palatino Linotype"/>
              <a:cs typeface="Palatino Linotype"/>
            </a:endParaRPr>
          </a:p>
          <a:p>
            <a:pPr marL="0" indent="0">
              <a:buNone/>
            </a:pPr>
            <a:r>
              <a:rPr lang="en-US" dirty="0">
                <a:solidFill>
                  <a:schemeClr val="tx1">
                    <a:lumMod val="85000"/>
                    <a:lumOff val="15000"/>
                  </a:schemeClr>
                </a:solidFill>
                <a:latin typeface="Palatino Linotype"/>
                <a:cs typeface="Palatino Linotype"/>
              </a:rPr>
              <a:t>CPE – None.  Customer usually connected the modem at their end directly to a PC/Unix machine.  Some did use routers but this was comparatively rare.</a:t>
            </a:r>
          </a:p>
        </p:txBody>
      </p:sp>
      <p:grpSp>
        <p:nvGrpSpPr>
          <p:cNvPr id="5" name="Group 4"/>
          <p:cNvGrpSpPr/>
          <p:nvPr/>
        </p:nvGrpSpPr>
        <p:grpSpPr>
          <a:xfrm>
            <a:off x="0" y="-9687"/>
            <a:ext cx="9144000" cy="6867686"/>
            <a:chOff x="0" y="-9687"/>
            <a:chExt cx="9144000" cy="6867686"/>
          </a:xfrm>
        </p:grpSpPr>
        <p:sp>
          <p:nvSpPr>
            <p:cNvPr id="6" name="Rectangle 5"/>
            <p:cNvSpPr/>
            <p:nvPr/>
          </p:nvSpPr>
          <p:spPr>
            <a:xfrm>
              <a:off x="0" y="6125028"/>
              <a:ext cx="9144000" cy="73297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0" y="-9687"/>
              <a:ext cx="9144000" cy="837001"/>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0" y="6114566"/>
              <a:ext cx="9144000" cy="45719"/>
            </a:xfrm>
            <a:prstGeom prst="rect">
              <a:avLst/>
            </a:prstGeom>
            <a:solidFill>
              <a:srgbClr val="FA7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76224" y="6369652"/>
              <a:ext cx="2273300"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err="1" smtClean="0">
                  <a:solidFill>
                    <a:schemeClr val="bg1"/>
                  </a:solidFill>
                  <a:latin typeface="Arial" panose="020B0604020202020204" pitchFamily="34" charset="0"/>
                  <a:cs typeface="Arial" panose="020B0604020202020204" pitchFamily="34" charset="0"/>
                </a:rPr>
                <a:t>PRTsystems</a:t>
              </a:r>
              <a:endParaRPr lang="en-US" sz="1100" dirty="0">
                <a:solidFill>
                  <a:schemeClr val="bg1"/>
                </a:solidFill>
                <a:latin typeface="Arial" panose="020B0604020202020204" pitchFamily="34" charset="0"/>
                <a:cs typeface="Arial" panose="020B0604020202020204" pitchFamily="34" charset="0"/>
              </a:endParaRPr>
            </a:p>
          </p:txBody>
        </p:sp>
        <p:grpSp>
          <p:nvGrpSpPr>
            <p:cNvPr id="10" name="Group 9"/>
            <p:cNvGrpSpPr/>
            <p:nvPr/>
          </p:nvGrpSpPr>
          <p:grpSpPr>
            <a:xfrm>
              <a:off x="276224" y="6303739"/>
              <a:ext cx="257175" cy="279471"/>
              <a:chOff x="342900" y="93096"/>
              <a:chExt cx="257175" cy="279471"/>
            </a:xfrm>
          </p:grpSpPr>
          <p:sp>
            <p:nvSpPr>
              <p:cNvPr id="13" name="Rectangle 12"/>
              <p:cNvSpPr/>
              <p:nvPr/>
            </p:nvSpPr>
            <p:spPr>
              <a:xfrm>
                <a:off x="342900" y="93096"/>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sp>
            <p:nvSpPr>
              <p:cNvPr id="14" name="Rectangle 13"/>
              <p:cNvSpPr/>
              <p:nvPr/>
            </p:nvSpPr>
            <p:spPr>
              <a:xfrm>
                <a:off x="428625" y="186763"/>
                <a:ext cx="171450" cy="185804"/>
              </a:xfrm>
              <a:prstGeom prst="rect">
                <a:avLst/>
              </a:prstGeom>
              <a:no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19050">
                    <a:solidFill>
                      <a:schemeClr val="bg1"/>
                    </a:solidFill>
                  </a:ln>
                  <a:noFill/>
                </a:endParaRPr>
              </a:p>
            </p:txBody>
          </p:sp>
        </p:grpSp>
        <p:sp>
          <p:nvSpPr>
            <p:cNvPr id="11" name="Title 1"/>
            <p:cNvSpPr txBox="1">
              <a:spLocks/>
            </p:cNvSpPr>
            <p:nvPr/>
          </p:nvSpPr>
          <p:spPr>
            <a:xfrm>
              <a:off x="5903913" y="6351242"/>
              <a:ext cx="3240087"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www.prtsystems.ltd.uk</a:t>
              </a:r>
              <a:endParaRPr lang="en-US" sz="11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232228" y="280831"/>
              <a:ext cx="6966858" cy="270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i="1" dirty="0">
                  <a:solidFill>
                    <a:schemeClr val="bg1"/>
                  </a:solidFill>
                  <a:latin typeface="Palatino Linotype"/>
                  <a:ea typeface="+mn-ea"/>
                  <a:cs typeface="Palatino Linotype"/>
                </a:rPr>
                <a:t>How were these delivered?</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43666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advTm="37752"/>
    </mc:Choice>
    <mc:Fallback>
      <mp:transition xmlns:mp="http://schemas.microsoft.com/office/mac/powerpoint/2008/main" spd="slow" advTm="3775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29"/>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2"/>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7.7|15.8|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4172</TotalTime>
  <Words>5917</Words>
  <Application>Microsoft Macintosh PowerPoint</Application>
  <PresentationFormat>On-screen Show (4:3)</PresentationFormat>
  <Paragraphs>570</Paragraphs>
  <Slides>43</Slides>
  <Notes>43</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Office Theme</vt:lpstr>
      <vt:lpstr>None of us really knew what we were doing, we just made it up as we went along.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Thornton</dc:creator>
  <cp:lastModifiedBy>Paul Thornton</cp:lastModifiedBy>
  <cp:revision>334</cp:revision>
  <dcterms:created xsi:type="dcterms:W3CDTF">2016-04-20T14:32:33Z</dcterms:created>
  <dcterms:modified xsi:type="dcterms:W3CDTF">2016-04-21T10:49:39Z</dcterms:modified>
</cp:coreProperties>
</file>